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306" r:id="rId3"/>
    <p:sldId id="307" r:id="rId4"/>
    <p:sldId id="308" r:id="rId5"/>
    <p:sldId id="309" r:id="rId6"/>
    <p:sldId id="283" r:id="rId7"/>
    <p:sldId id="257" r:id="rId8"/>
    <p:sldId id="25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96" r:id="rId17"/>
    <p:sldId id="268" r:id="rId18"/>
    <p:sldId id="267" r:id="rId19"/>
    <p:sldId id="269" r:id="rId20"/>
    <p:sldId id="280" r:id="rId21"/>
    <p:sldId id="270" r:id="rId22"/>
    <p:sldId id="310" r:id="rId23"/>
    <p:sldId id="272" r:id="rId24"/>
    <p:sldId id="311" r:id="rId25"/>
    <p:sldId id="277" r:id="rId26"/>
    <p:sldId id="276" r:id="rId27"/>
    <p:sldId id="279" r:id="rId28"/>
    <p:sldId id="281" r:id="rId29"/>
    <p:sldId id="282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485189351331"/>
          <c:y val="3.9843078125872622E-2"/>
          <c:w val="0.75613423322084861"/>
          <c:h val="0.68411738426313762"/>
        </c:manualLayout>
      </c:layout>
      <c:scatterChart>
        <c:scatterStyle val="smoothMarker"/>
        <c:varyColors val="0"/>
        <c:ser>
          <c:idx val="0"/>
          <c:order val="0"/>
          <c:spPr>
            <a:ln w="47625">
              <a:solidFill>
                <a:schemeClr val="tx2"/>
              </a:solidFill>
            </a:ln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xVal>
            <c:numRef>
              <c:f>Sheet1!$B$1:$H$1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0.4</c:v>
                </c:pt>
                <c:pt idx="4">
                  <c:v>0.60000000000000064</c:v>
                </c:pt>
                <c:pt idx="5">
                  <c:v>0.70000000000000062</c:v>
                </c:pt>
                <c:pt idx="6">
                  <c:v>0.8</c:v>
                </c:pt>
              </c:numCache>
            </c:numRef>
          </c:xVal>
          <c:yVal>
            <c:numRef>
              <c:f>Sheet1!$B$2:$H$2</c:f>
              <c:numCache>
                <c:formatCode>General</c:formatCode>
                <c:ptCount val="7"/>
                <c:pt idx="0">
                  <c:v>0.89000000000000046</c:v>
                </c:pt>
                <c:pt idx="1">
                  <c:v>1.08</c:v>
                </c:pt>
                <c:pt idx="2">
                  <c:v>1.33</c:v>
                </c:pt>
                <c:pt idx="3">
                  <c:v>2.0499999999999998</c:v>
                </c:pt>
                <c:pt idx="4">
                  <c:v>3.56</c:v>
                </c:pt>
                <c:pt idx="5">
                  <c:v>5.0599999999999996</c:v>
                </c:pt>
                <c:pt idx="6">
                  <c:v>8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FA0/-rA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56112"/>
        <c:axId val="-26247952"/>
      </c:scatterChart>
      <c:valAx>
        <c:axId val="-26256112"/>
        <c:scaling>
          <c:orientation val="minMax"/>
          <c:max val="0.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X</a:t>
                </a:r>
                <a:r>
                  <a:rPr lang="en-US" sz="24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.35027934008248962"/>
              <c:y val="0.76739347741106889"/>
            </c:manualLayout>
          </c:layout>
          <c:overlay val="0"/>
        </c:title>
        <c:numFmt formatCode="General" sourceLinked="1"/>
        <c:majorTickMark val="cross"/>
        <c:minorTickMark val="none"/>
        <c:tickLblPos val="none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47952"/>
        <c:crosses val="autoZero"/>
        <c:crossBetween val="midCat"/>
        <c:majorUnit val="0.1"/>
        <c:minorUnit val="5.0000000000000037E-2"/>
      </c:valAx>
      <c:valAx>
        <c:axId val="-26247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F</a:t>
                </a:r>
                <a:r>
                  <a:rPr lang="en-US" sz="2400" baseline="-25000" dirty="0"/>
                  <a:t>A0</a:t>
                </a:r>
                <a:r>
                  <a:rPr lang="en-US" sz="2400" dirty="0"/>
                  <a:t>/-</a:t>
                </a:r>
                <a:r>
                  <a:rPr lang="en-US" sz="2400" dirty="0" err="1" smtClean="0"/>
                  <a:t>r</a:t>
                </a:r>
                <a:r>
                  <a:rPr lang="en-US" sz="2400" baseline="-25000" dirty="0" err="1" smtClean="0"/>
                  <a:t>A</a:t>
                </a:r>
                <a:r>
                  <a:rPr lang="en-US" sz="2400" baseline="-25000" dirty="0" smtClean="0"/>
                  <a:t> </a:t>
                </a:r>
                <a:r>
                  <a:rPr lang="en-US" sz="2400" baseline="0" dirty="0" smtClean="0"/>
                  <a:t>(m</a:t>
                </a:r>
                <a:r>
                  <a:rPr lang="en-US" sz="2400" baseline="30000" dirty="0" smtClean="0"/>
                  <a:t>3</a:t>
                </a:r>
                <a:r>
                  <a:rPr lang="en-US" sz="2400" baseline="0" dirty="0" smtClean="0"/>
                  <a:t>)</a:t>
                </a:r>
                <a:endParaRPr lang="en-US" sz="2400" baseline="-25000" dirty="0"/>
              </a:p>
            </c:rich>
          </c:tx>
          <c:layout>
            <c:manualLayout>
              <c:xMode val="edge"/>
              <c:yMode val="edge"/>
              <c:x val="9.5550556180477809E-4"/>
              <c:y val="0.21619199195845201"/>
            </c:manualLayout>
          </c:layout>
          <c:overlay val="0"/>
        </c:title>
        <c:numFmt formatCode="General" sourceLinked="1"/>
        <c:majorTickMark val="cross"/>
        <c:minorTickMark val="none"/>
        <c:tickLblPos val="none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56112"/>
        <c:crosses val="autoZero"/>
        <c:crossBetween val="midCat"/>
        <c:majorUnit val="1"/>
        <c:minorUnit val="0.5"/>
      </c:valAx>
      <c:spPr>
        <a:ln w="508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818847484841"/>
          <c:y val="3.2750795531089602E-2"/>
          <c:w val="0.7878803684571275"/>
          <c:h val="0.69830166609608646"/>
        </c:manualLayout>
      </c:layout>
      <c:scatterChart>
        <c:scatterStyle val="smoothMarker"/>
        <c:varyColors val="0"/>
        <c:ser>
          <c:idx val="0"/>
          <c:order val="0"/>
          <c:spPr>
            <a:ln w="47625">
              <a:solidFill>
                <a:schemeClr val="tx2"/>
              </a:solidFill>
            </a:ln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xVal>
            <c:numRef>
              <c:f>Sheet1!$B$1:$H$1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0.4</c:v>
                </c:pt>
                <c:pt idx="4">
                  <c:v>0.60000000000000053</c:v>
                </c:pt>
                <c:pt idx="5">
                  <c:v>0.70000000000000051</c:v>
                </c:pt>
                <c:pt idx="6">
                  <c:v>0.8</c:v>
                </c:pt>
              </c:numCache>
            </c:numRef>
          </c:xVal>
          <c:yVal>
            <c:numRef>
              <c:f>Sheet1!$B$2:$H$2</c:f>
              <c:numCache>
                <c:formatCode>General</c:formatCode>
                <c:ptCount val="7"/>
                <c:pt idx="0">
                  <c:v>0.89000000000000012</c:v>
                </c:pt>
                <c:pt idx="1">
                  <c:v>1.08</c:v>
                </c:pt>
                <c:pt idx="2">
                  <c:v>1.33</c:v>
                </c:pt>
                <c:pt idx="3">
                  <c:v>2.0499999999999998</c:v>
                </c:pt>
                <c:pt idx="4">
                  <c:v>3.56</c:v>
                </c:pt>
                <c:pt idx="5">
                  <c:v>5.0599999999999996</c:v>
                </c:pt>
                <c:pt idx="6">
                  <c:v>8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FA0/-rA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52304"/>
        <c:axId val="-26252848"/>
      </c:scatterChart>
      <c:valAx>
        <c:axId val="-26252304"/>
        <c:scaling>
          <c:orientation val="minMax"/>
          <c:max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X</a:t>
                </a:r>
                <a:r>
                  <a:rPr lang="en-US" sz="2400" baseline="-25000"/>
                  <a:t>A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52848"/>
        <c:crosses val="autoZero"/>
        <c:crossBetween val="midCat"/>
        <c:majorUnit val="0.1"/>
        <c:minorUnit val="5.0000000000000024E-2"/>
      </c:valAx>
      <c:valAx>
        <c:axId val="-26252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F</a:t>
                </a:r>
                <a:r>
                  <a:rPr lang="en-US" sz="2400" baseline="-25000" dirty="0"/>
                  <a:t>A0</a:t>
                </a:r>
                <a:r>
                  <a:rPr lang="en-US" sz="2400" dirty="0"/>
                  <a:t>/-</a:t>
                </a:r>
                <a:r>
                  <a:rPr lang="en-US" sz="2400" dirty="0" err="1" smtClean="0"/>
                  <a:t>r</a:t>
                </a:r>
                <a:r>
                  <a:rPr lang="en-US" sz="2400" baseline="-25000" dirty="0" err="1" smtClean="0"/>
                  <a:t>A</a:t>
                </a:r>
                <a:r>
                  <a:rPr lang="en-US" sz="2400" baseline="-25000" dirty="0" smtClean="0"/>
                  <a:t> </a:t>
                </a:r>
                <a:r>
                  <a:rPr lang="en-US" sz="2400" baseline="0" dirty="0" smtClean="0"/>
                  <a:t>(m</a:t>
                </a:r>
                <a:r>
                  <a:rPr lang="en-US" sz="2400" baseline="30000" dirty="0" smtClean="0"/>
                  <a:t>3</a:t>
                </a:r>
                <a:r>
                  <a:rPr lang="en-US" sz="2400" baseline="0" dirty="0" smtClean="0"/>
                  <a:t>)</a:t>
                </a:r>
                <a:endParaRPr lang="en-US" sz="2400" baseline="-25000" dirty="0"/>
              </a:p>
            </c:rich>
          </c:tx>
          <c:layout>
            <c:manualLayout>
              <c:xMode val="edge"/>
              <c:yMode val="edge"/>
              <c:x val="2.2119575169382889E-2"/>
              <c:y val="0.21973801002147486"/>
            </c:manualLayout>
          </c:layout>
          <c:overlay val="0"/>
        </c:title>
        <c:numFmt formatCode="General" sourceLinked="1"/>
        <c:majorTickMark val="cross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52304"/>
        <c:crosses val="autoZero"/>
        <c:crossBetween val="midCat"/>
        <c:majorUnit val="1"/>
        <c:minorUnit val="0.5"/>
      </c:valAx>
      <c:spPr>
        <a:ln w="508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21359830021248"/>
          <c:y val="3.2750795531089602E-2"/>
          <c:w val="0.75613423322084816"/>
          <c:h val="0.68411738426313728"/>
        </c:manualLayout>
      </c:layout>
      <c:scatterChart>
        <c:scatterStyle val="smoothMarker"/>
        <c:varyColors val="0"/>
        <c:ser>
          <c:idx val="0"/>
          <c:order val="0"/>
          <c:spPr>
            <a:ln w="47625">
              <a:solidFill>
                <a:schemeClr val="tx2"/>
              </a:solidFill>
            </a:ln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xVal>
            <c:numRef>
              <c:f>Sheet1!$B$1:$H$1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0.4</c:v>
                </c:pt>
                <c:pt idx="4">
                  <c:v>0.60000000000000064</c:v>
                </c:pt>
                <c:pt idx="5">
                  <c:v>0.70000000000000062</c:v>
                </c:pt>
                <c:pt idx="6">
                  <c:v>0.8</c:v>
                </c:pt>
              </c:numCache>
            </c:numRef>
          </c:xVal>
          <c:yVal>
            <c:numRef>
              <c:f>Sheet1!$B$2:$H$2</c:f>
              <c:numCache>
                <c:formatCode>General</c:formatCode>
                <c:ptCount val="7"/>
                <c:pt idx="0">
                  <c:v>0.89</c:v>
                </c:pt>
                <c:pt idx="1">
                  <c:v>1.08</c:v>
                </c:pt>
                <c:pt idx="2">
                  <c:v>1.33</c:v>
                </c:pt>
                <c:pt idx="3">
                  <c:v>2.0499999999999998</c:v>
                </c:pt>
                <c:pt idx="4">
                  <c:v>3.56</c:v>
                </c:pt>
                <c:pt idx="5">
                  <c:v>5.0599999999999996</c:v>
                </c:pt>
                <c:pt idx="6">
                  <c:v>8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FA0/-rA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61552"/>
        <c:axId val="-26261008"/>
      </c:scatterChart>
      <c:valAx>
        <c:axId val="-26261552"/>
        <c:scaling>
          <c:orientation val="minMax"/>
          <c:max val="0.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X</a:t>
                </a:r>
                <a:r>
                  <a:rPr lang="en-US" sz="24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.53811002791317752"/>
              <c:y val="0.83122326464511087"/>
            </c:manualLayout>
          </c:layout>
          <c:overlay val="0"/>
        </c:title>
        <c:numFmt formatCode="General" sourceLinked="1"/>
        <c:majorTickMark val="cross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61008"/>
        <c:crosses val="autoZero"/>
        <c:crossBetween val="midCat"/>
        <c:majorUnit val="0.1"/>
        <c:minorUnit val="0.05"/>
      </c:valAx>
      <c:valAx>
        <c:axId val="-26261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F</a:t>
                </a:r>
                <a:r>
                  <a:rPr lang="en-US" sz="2400" baseline="-25000" dirty="0"/>
                  <a:t>A0</a:t>
                </a:r>
                <a:r>
                  <a:rPr lang="en-US" sz="2400" dirty="0"/>
                  <a:t>/-</a:t>
                </a:r>
                <a:r>
                  <a:rPr lang="en-US" sz="2400" dirty="0" err="1" smtClean="0"/>
                  <a:t>r</a:t>
                </a:r>
                <a:r>
                  <a:rPr lang="en-US" sz="2400" baseline="-25000" dirty="0" err="1" smtClean="0"/>
                  <a:t>A</a:t>
                </a:r>
                <a:r>
                  <a:rPr lang="en-US" sz="2400" baseline="-25000" dirty="0" smtClean="0"/>
                  <a:t> </a:t>
                </a:r>
                <a:r>
                  <a:rPr lang="en-US" sz="2400" baseline="0" dirty="0" smtClean="0"/>
                  <a:t>(m</a:t>
                </a:r>
                <a:r>
                  <a:rPr lang="en-US" sz="2400" baseline="30000" dirty="0" smtClean="0"/>
                  <a:t>3</a:t>
                </a:r>
                <a:r>
                  <a:rPr lang="en-US" sz="2400" baseline="0" dirty="0" smtClean="0"/>
                  <a:t>)</a:t>
                </a:r>
                <a:endParaRPr lang="en-US" sz="2400" baseline="-25000" dirty="0"/>
              </a:p>
            </c:rich>
          </c:tx>
          <c:layout>
            <c:manualLayout>
              <c:xMode val="edge"/>
              <c:yMode val="edge"/>
              <c:x val="9.5550556180477658E-4"/>
              <c:y val="0.21619199195845201"/>
            </c:manualLayout>
          </c:layout>
          <c:overlay val="0"/>
        </c:title>
        <c:numFmt formatCode="General" sourceLinked="1"/>
        <c:majorTickMark val="cross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6261552"/>
        <c:crosses val="autoZero"/>
        <c:crossBetween val="midCat"/>
        <c:majorUnit val="1"/>
        <c:minorUnit val="0.5"/>
      </c:valAx>
      <c:spPr>
        <a:ln w="508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4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44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78.wmf"/><Relationship Id="rId1" Type="http://schemas.openxmlformats.org/officeDocument/2006/relationships/image" Target="../media/image6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4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88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6.wmf"/><Relationship Id="rId5" Type="http://schemas.openxmlformats.org/officeDocument/2006/relationships/image" Target="../media/image19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19.wmf"/><Relationship Id="rId1" Type="http://schemas.openxmlformats.org/officeDocument/2006/relationships/image" Target="../media/image38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9112305-64FA-43BC-8313-6C7E53839B0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5459ECE-1CDD-4D6E-BB77-34FE560E8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20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75CA7BB6-B839-49E7-869E-64776E0BFFC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4B0A9FCF-2E9B-4E3D-9385-611F5D037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AA8E0-80B2-4374-AA75-FE7EAD1F0704}" type="slidenum">
              <a:rPr lang="en-GB" altLang="en-US" smtClean="0">
                <a:latin typeface="Times New Roman" charset="0"/>
              </a:rPr>
              <a:pPr/>
              <a:t>1</a:t>
            </a:fld>
            <a:endParaRPr lang="en-GB" altLang="en-US" smtClean="0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alt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5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3A399-4C65-4C28-B995-3BA8A025DB1B}" type="slidenum">
              <a:rPr lang="en-GB" altLang="en-US" smtClean="0">
                <a:ea typeface="新細明體" pitchFamily="18" charset="-120"/>
              </a:rPr>
              <a:pPr/>
              <a:t>3</a:t>
            </a:fld>
            <a:endParaRPr lang="en-GB" altLang="en-US" smtClean="0">
              <a:ea typeface="新細明體" pitchFamily="18" charset="-12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altLang="en-GB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070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A9FCF-2E9B-4E3D-9385-611F5D03703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CEDA-3E98-47A1-BA5B-0BCE3072A11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AE66-481E-42B7-A06A-C18FE4862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CEDA-3E98-47A1-BA5B-0BCE3072A11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AE66-481E-42B7-A06A-C18FE4862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7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2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CEDA-3E98-47A1-BA5B-0BCE3072A11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AE66-481E-42B7-A06A-C18FE4862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L3-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35A5-9712-4424-9F58-786639F4891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L3-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284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7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55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chart" Target="../charts/chart2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7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7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7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4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8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97.wmf"/><Relationship Id="rId4" Type="http://schemas.openxmlformats.org/officeDocument/2006/relationships/chart" Target="../charts/chart3.xml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9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104.jpg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2.wmf"/><Relationship Id="rId4" Type="http://schemas.openxmlformats.org/officeDocument/2006/relationships/image" Target="../media/image105.jpg"/><Relationship Id="rId9" Type="http://schemas.openxmlformats.org/officeDocument/2006/relationships/oleObject" Target="../embeddings/oleObject10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0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6781" y="3116265"/>
            <a:ext cx="8472419" cy="830263"/>
            <a:chOff x="58" y="2142"/>
            <a:chExt cx="5164" cy="523"/>
          </a:xfrm>
        </p:grpSpPr>
        <p:sp>
          <p:nvSpPr>
            <p:cNvPr id="9223" name="Text Box 10"/>
            <p:cNvSpPr txBox="1">
              <a:spLocks noChangeArrowheads="1"/>
            </p:cNvSpPr>
            <p:nvPr/>
          </p:nvSpPr>
          <p:spPr bwMode="auto">
            <a:xfrm>
              <a:off x="58" y="2142"/>
              <a:ext cx="260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r"/>
              <a:r>
                <a:rPr lang="en-GB" altLang="zh-TW" sz="2400" dirty="0"/>
                <a:t>Rate of </a:t>
              </a:r>
              <a:r>
                <a:rPr lang="en-GB" altLang="zh-TW" sz="2400" dirty="0" smtClean="0"/>
                <a:t>generation of reactant A in reactor due to </a:t>
              </a:r>
              <a:r>
                <a:rPr lang="en-GB" altLang="zh-TW" sz="2400" dirty="0" err="1" smtClean="0"/>
                <a:t>rxn</a:t>
              </a:r>
              <a:endParaRPr lang="en-GB" altLang="zh-TW" sz="2400" dirty="0"/>
            </a:p>
          </p:txBody>
        </p:sp>
        <p:sp>
          <p:nvSpPr>
            <p:cNvPr id="9224" name="Text Box 11"/>
            <p:cNvSpPr txBox="1">
              <a:spLocks noChangeArrowheads="1"/>
            </p:cNvSpPr>
            <p:nvPr/>
          </p:nvSpPr>
          <p:spPr bwMode="auto">
            <a:xfrm>
              <a:off x="2860" y="2142"/>
              <a:ext cx="23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Rate of </a:t>
              </a:r>
              <a:r>
                <a:rPr lang="en-GB" altLang="zh-TW" sz="2400" dirty="0" smtClean="0"/>
                <a:t>accumulation of</a:t>
              </a:r>
            </a:p>
            <a:p>
              <a:r>
                <a:rPr lang="en-GB" altLang="zh-TW" sz="2400" dirty="0" smtClean="0"/>
                <a:t>reactant A in reactor </a:t>
              </a:r>
            </a:p>
          </p:txBody>
        </p:sp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2651" y="2273"/>
              <a:ext cx="2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en-US" sz="2400" dirty="0"/>
                <a:t>=</a:t>
              </a:r>
            </a:p>
          </p:txBody>
        </p:sp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2928" y="2258"/>
              <a:ext cx="1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GB" altLang="en-US" sz="2400"/>
            </a:p>
          </p:txBody>
        </p:sp>
      </p:grpSp>
      <p:sp>
        <p:nvSpPr>
          <p:cNvPr id="9220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Batch Reactor Basic Molar Balance</a:t>
            </a:r>
            <a:endParaRPr lang="zh-TW" altLang="en-GB" dirty="0" smtClean="0">
              <a:solidFill>
                <a:schemeClr val="tx1"/>
              </a:solidFill>
            </a:endParaRPr>
          </a:p>
        </p:txBody>
      </p:sp>
      <p:sp>
        <p:nvSpPr>
          <p:cNvPr id="9221" name="Rectangle 2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219200"/>
            <a:ext cx="8382000" cy="1905000"/>
          </a:xfrm>
        </p:spPr>
        <p:txBody>
          <a:bodyPr>
            <a:normAutofit/>
          </a:bodyPr>
          <a:lstStyle/>
          <a:p>
            <a:r>
              <a:rPr lang="en-GB" altLang="zh-TW" sz="2400" dirty="0" smtClean="0"/>
              <a:t>No material enters or leaves the reactor</a:t>
            </a:r>
          </a:p>
          <a:p>
            <a:r>
              <a:rPr lang="en-GB" altLang="zh-TW" sz="2400" dirty="0" smtClean="0"/>
              <a:t>In ideal reactor, composition and temperature are spatially uniform (i.e. perfect mixing)</a:t>
            </a:r>
          </a:p>
          <a:p>
            <a:r>
              <a:rPr lang="en-GB" altLang="zh-TW" sz="2400" dirty="0" smtClean="0"/>
              <a:t>No flow in or out of reactor. F</a:t>
            </a:r>
            <a:r>
              <a:rPr lang="en-GB" altLang="zh-TW" sz="2400" baseline="-25000" dirty="0" smtClean="0"/>
              <a:t>j0</a:t>
            </a:r>
            <a:r>
              <a:rPr lang="en-GB" altLang="zh-TW" sz="2400" dirty="0" smtClean="0"/>
              <a:t> and </a:t>
            </a:r>
            <a:r>
              <a:rPr lang="en-GB" altLang="zh-TW" sz="2400" dirty="0" err="1" smtClean="0"/>
              <a:t>F</a:t>
            </a:r>
            <a:r>
              <a:rPr lang="en-GB" altLang="zh-TW" sz="2400" baseline="-25000" dirty="0" err="1" smtClean="0"/>
              <a:t>j</a:t>
            </a:r>
            <a:r>
              <a:rPr lang="en-GB" altLang="zh-TW" sz="2400" dirty="0" smtClean="0"/>
              <a:t> = 0.</a:t>
            </a:r>
          </a:p>
          <a:p>
            <a:endParaRPr lang="zh-TW" altLang="en-GB" sz="2400" dirty="0" smtClean="0"/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367145" y="3048000"/>
            <a:ext cx="8014855" cy="86360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136029"/>
              </p:ext>
            </p:extLst>
          </p:nvPr>
        </p:nvGraphicFramePr>
        <p:xfrm>
          <a:off x="3700463" y="4159250"/>
          <a:ext cx="1795462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0" name="Equation" r:id="rId4" imgW="1434960" imgH="825480" progId="Equation.3">
                  <p:embed/>
                </p:oleObj>
              </mc:Choice>
              <mc:Fallback>
                <p:oleObj name="Equation" r:id="rId4" imgW="14349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4159250"/>
                        <a:ext cx="1795462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671083" y="4114800"/>
            <a:ext cx="4787117" cy="990600"/>
            <a:chOff x="3505200" y="3255962"/>
            <a:chExt cx="4787117" cy="990600"/>
          </a:xfrm>
        </p:grpSpPr>
        <p:sp>
          <p:nvSpPr>
            <p:cNvPr id="16" name="Rectangle 15"/>
            <p:cNvSpPr/>
            <p:nvPr/>
          </p:nvSpPr>
          <p:spPr>
            <a:xfrm>
              <a:off x="3505200" y="3255962"/>
              <a:ext cx="18288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6400" y="3364820"/>
              <a:ext cx="28059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Batch Reactor Design Equation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01144"/>
              </p:ext>
            </p:extLst>
          </p:nvPr>
        </p:nvGraphicFramePr>
        <p:xfrm>
          <a:off x="3902075" y="5410200"/>
          <a:ext cx="14319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1" name="Equation" r:id="rId6" imgW="1143000" imgH="660240" progId="Equation.3">
                  <p:embed/>
                </p:oleObj>
              </mc:Choice>
              <mc:Fallback>
                <p:oleObj name="Equation" r:id="rId6" imgW="1143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5410200"/>
                        <a:ext cx="14319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875316" y="5257800"/>
            <a:ext cx="4659084" cy="990600"/>
            <a:chOff x="2198916" y="5715000"/>
            <a:chExt cx="4659084" cy="990600"/>
          </a:xfrm>
        </p:grpSpPr>
        <p:sp>
          <p:nvSpPr>
            <p:cNvPr id="20" name="Rectangle 19"/>
            <p:cNvSpPr/>
            <p:nvPr/>
          </p:nvSpPr>
          <p:spPr>
            <a:xfrm>
              <a:off x="2198916" y="5715000"/>
              <a:ext cx="14478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5812970"/>
              <a:ext cx="3124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Ideal Batch Reactor Design Equation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7145" y="5239662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Ideal (perfectly mixed) reactor: </a:t>
            </a:r>
            <a:r>
              <a:rPr lang="en-US" sz="2000" b="1" dirty="0" smtClean="0">
                <a:solidFill>
                  <a:srgbClr val="339933"/>
                </a:solidFill>
              </a:rPr>
              <a:t>spatially</a:t>
            </a:r>
            <a:r>
              <a:rPr lang="en-US" sz="2000" dirty="0" smtClean="0"/>
              <a:t> uniform temp, </a:t>
            </a:r>
            <a:r>
              <a:rPr lang="en-US" sz="2000" dirty="0" err="1" smtClean="0"/>
              <a:t>conc</a:t>
            </a:r>
            <a:r>
              <a:rPr lang="en-US" sz="2000" dirty="0" smtClean="0"/>
              <a:t>, &amp;  reaction rate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03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Batch Reactor Design Equation with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996926"/>
              </p:ext>
            </p:extLst>
          </p:nvPr>
        </p:nvGraphicFramePr>
        <p:xfrm>
          <a:off x="3702050" y="1771998"/>
          <a:ext cx="3308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0" name="Equation" r:id="rId3" imgW="3276360" imgH="380880" progId="Equation.3">
                  <p:embed/>
                </p:oleObj>
              </mc:Choice>
              <mc:Fallback>
                <p:oleObj name="Equation" r:id="rId3" imgW="3276360" imgH="380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1771998"/>
                        <a:ext cx="33083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8487" y="1764030"/>
            <a:ext cx="1690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terms of A: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571632"/>
              </p:ext>
            </p:extLst>
          </p:nvPr>
        </p:nvGraphicFramePr>
        <p:xfrm>
          <a:off x="4738688" y="2354640"/>
          <a:ext cx="15446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" name="Equation" r:id="rId5" imgW="1485720" imgH="723600" progId="Equation.3">
                  <p:embed/>
                </p:oleObj>
              </mc:Choice>
              <mc:Fallback>
                <p:oleObj name="Equation" r:id="rId5" imgW="1485720" imgH="723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2354640"/>
                        <a:ext cx="154463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9800" y="236423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Ideal Batch Reactor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" y="3124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 to determine how long to leave reactants in reactor to achieve a desired value for the conversion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356279"/>
              </p:ext>
            </p:extLst>
          </p:nvPr>
        </p:nvGraphicFramePr>
        <p:xfrm>
          <a:off x="639233" y="3922713"/>
          <a:ext cx="4241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" name="Equation" r:id="rId7" imgW="4241520" imgH="723600" progId="Equation.3">
                  <p:embed/>
                </p:oleObj>
              </mc:Choice>
              <mc:Fallback>
                <p:oleObj name="Equation" r:id="rId7" imgW="4241520" imgH="723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33" y="3922713"/>
                        <a:ext cx="42418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435893"/>
              </p:ext>
            </p:extLst>
          </p:nvPr>
        </p:nvGraphicFramePr>
        <p:xfrm>
          <a:off x="5411788" y="3886200"/>
          <a:ext cx="3200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" name="Equation" r:id="rId9" imgW="3200400" imgH="723600" progId="Equation.3">
                  <p:embed/>
                </p:oleObj>
              </mc:Choice>
              <mc:Fallback>
                <p:oleObj name="Equation" r:id="rId9" imgW="3200400" imgH="723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3886200"/>
                        <a:ext cx="32004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88029"/>
              </p:ext>
            </p:extLst>
          </p:nvPr>
        </p:nvGraphicFramePr>
        <p:xfrm>
          <a:off x="419100" y="4800600"/>
          <a:ext cx="2984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" name="Equation" r:id="rId11" imgW="2984400" imgH="723600" progId="Equation.3">
                  <p:embed/>
                </p:oleObj>
              </mc:Choice>
              <mc:Fallback>
                <p:oleObj name="Equation" r:id="rId11" imgW="2984400" imgH="723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800600"/>
                        <a:ext cx="29845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89960" y="4953000"/>
            <a:ext cx="481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←</a:t>
            </a:r>
            <a:r>
              <a:rPr lang="en-US" sz="2000" dirty="0" smtClean="0"/>
              <a:t>Substitute into batch reactor design </a:t>
            </a:r>
            <a:r>
              <a:rPr lang="en-US" sz="2000" dirty="0" err="1" smtClean="0"/>
              <a:t>eq</a:t>
            </a:r>
            <a:endParaRPr lang="en-US" sz="2000" dirty="0" smtClean="0"/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590135"/>
              </p:ext>
            </p:extLst>
          </p:nvPr>
        </p:nvGraphicFramePr>
        <p:xfrm>
          <a:off x="3124200" y="5619750"/>
          <a:ext cx="23352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" name="Equation" r:id="rId13" imgW="2247840" imgH="723600" progId="Equation.3">
                  <p:embed/>
                </p:oleObj>
              </mc:Choice>
              <mc:Fallback>
                <p:oleObj name="Equation" r:id="rId13" imgW="2247840" imgH="723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619750"/>
                        <a:ext cx="233521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3400" y="571196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Ideal Batch Reactor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with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971800" y="5562600"/>
            <a:ext cx="2590800" cy="92964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404266"/>
              </p:ext>
            </p:extLst>
          </p:nvPr>
        </p:nvGraphicFramePr>
        <p:xfrm>
          <a:off x="5638800" y="5562600"/>
          <a:ext cx="271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" name="Equation" r:id="rId15" imgW="2616120" imgH="914400" progId="Equation.3">
                  <p:embed/>
                </p:oleObj>
              </mc:Choice>
              <mc:Fallback>
                <p:oleObj name="Equation" r:id="rId15" imgW="2616120" imgH="914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62600"/>
                        <a:ext cx="2717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6019800" y="5486400"/>
            <a:ext cx="2438400" cy="9906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451635"/>
              </p:ext>
            </p:extLst>
          </p:nvPr>
        </p:nvGraphicFramePr>
        <p:xfrm>
          <a:off x="1498600" y="948690"/>
          <a:ext cx="314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" name="Equation" r:id="rId17" imgW="3149280" imgH="723600" progId="Equation.3">
                  <p:embed/>
                </p:oleObj>
              </mc:Choice>
              <mc:Fallback>
                <p:oleObj name="Equation" r:id="rId17" imgW="3149280" imgH="723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948690"/>
                        <a:ext cx="3149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044783"/>
              </p:ext>
            </p:extLst>
          </p:nvPr>
        </p:nvGraphicFramePr>
        <p:xfrm>
          <a:off x="5105400" y="1007427"/>
          <a:ext cx="25320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8" name="Equation" r:id="rId19" imgW="2819160" imgH="672840" progId="Equation.3">
                  <p:embed/>
                </p:oleObj>
              </mc:Choice>
              <mc:Fallback>
                <p:oleObj name="Equation" r:id="rId19" imgW="2819160" imgH="672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007427"/>
                        <a:ext cx="253206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895600" y="340989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cs typeface="Arial"/>
              </a:rPr>
              <a:t>→ take derivative of “N</a:t>
            </a:r>
            <a:r>
              <a:rPr lang="en-US" sz="2000" baseline="-25000" dirty="0" smtClean="0">
                <a:solidFill>
                  <a:srgbClr val="0000CC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0000CC"/>
                </a:solidFill>
                <a:cs typeface="Arial"/>
              </a:rPr>
              <a:t>” equation w/ respect to time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20" grpId="0" animBg="1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and Conversion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939643"/>
              </p:ext>
            </p:extLst>
          </p:nvPr>
        </p:nvGraphicFramePr>
        <p:xfrm>
          <a:off x="2914650" y="2895600"/>
          <a:ext cx="44608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8" name="Equation" r:id="rId3" imgW="3695400" imgH="380880" progId="Equation.3">
                  <p:embed/>
                </p:oleObj>
              </mc:Choice>
              <mc:Fallback>
                <p:oleObj name="Equation" r:id="rId3" imgW="369540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895600"/>
                        <a:ext cx="446087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2000" y="3449776"/>
            <a:ext cx="7772400" cy="1015663"/>
            <a:chOff x="722154" y="3539490"/>
            <a:chExt cx="7772400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722154" y="3693378"/>
              <a:ext cx="27068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00CC"/>
                  </a:solidFill>
                </a:rPr>
                <a:t>Molar flow rate that A leaves the reactor</a:t>
              </a:r>
              <a:endParaRPr lang="en-US" sz="2000" dirty="0">
                <a:solidFill>
                  <a:srgbClr val="0000CC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68657" y="384726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0154" y="3539490"/>
              <a:ext cx="1676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Molar flow rate A is fed to reactor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64096" y="3816489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-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94876" y="3691890"/>
              <a:ext cx="27996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Molar rate A is consumed in reactor</a:t>
              </a:r>
            </a:p>
          </p:txBody>
        </p:sp>
      </p:grp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22256"/>
              </p:ext>
            </p:extLst>
          </p:nvPr>
        </p:nvGraphicFramePr>
        <p:xfrm>
          <a:off x="973667" y="956310"/>
          <a:ext cx="314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9" name="Equation" r:id="rId5" imgW="3149280" imgH="723600" progId="Equation.3">
                  <p:embed/>
                </p:oleObj>
              </mc:Choice>
              <mc:Fallback>
                <p:oleObj name="Equation" r:id="rId5" imgW="3149280" imgH="723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667" y="956310"/>
                        <a:ext cx="3149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613576"/>
              </p:ext>
            </p:extLst>
          </p:nvPr>
        </p:nvGraphicFramePr>
        <p:xfrm>
          <a:off x="5096934" y="956310"/>
          <a:ext cx="3073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0" name="Equation" r:id="rId7" imgW="3073320" imgH="723600" progId="Equation.3">
                  <p:embed/>
                </p:oleObj>
              </mc:Choice>
              <mc:Fallback>
                <p:oleObj name="Equation" r:id="rId7" imgW="3073320" imgH="723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934" y="956310"/>
                        <a:ext cx="3073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361" y="2012692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FLOW </a:t>
            </a:r>
          </a:p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SYSTEM: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5714" y="1845647"/>
            <a:ext cx="770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 given flow rate, the larger the reactor, the more time it takes the reactant to pass through the reactor, the more time to react</a:t>
            </a:r>
          </a:p>
          <a:p>
            <a:r>
              <a:rPr lang="en-US" sz="2000" dirty="0" smtClean="0">
                <a:latin typeface="Cambria Math"/>
                <a:ea typeface="Cambria Math"/>
              </a:rPr>
              <a:t>∴ </a:t>
            </a:r>
            <a:r>
              <a:rPr lang="en-US" sz="2000" dirty="0" smtClean="0">
                <a:ea typeface="Cambria Math"/>
              </a:rPr>
              <a:t>Conversion (</a:t>
            </a:r>
            <a:r>
              <a:rPr lang="en-US" sz="2000" dirty="0" err="1" smtClean="0">
                <a:ea typeface="Cambria Math"/>
              </a:rPr>
              <a:t>X</a:t>
            </a:r>
            <a:r>
              <a:rPr lang="en-US" sz="2000" baseline="-25000" dirty="0" err="1" smtClean="0">
                <a:ea typeface="Cambria Math"/>
              </a:rPr>
              <a:t>j</a:t>
            </a:r>
            <a:r>
              <a:rPr lang="en-US" sz="2000" dirty="0" smtClean="0">
                <a:ea typeface="Cambria Math"/>
              </a:rPr>
              <a:t>) is a function of reactor volume (V)</a:t>
            </a:r>
            <a:endParaRPr lang="en-US" sz="2000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70324"/>
              </p:ext>
            </p:extLst>
          </p:nvPr>
        </p:nvGraphicFramePr>
        <p:xfrm>
          <a:off x="3332163" y="4481513"/>
          <a:ext cx="24796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1" name="Equation" r:id="rId9" imgW="2247840" imgH="380880" progId="Equation.3">
                  <p:embed/>
                </p:oleObj>
              </mc:Choice>
              <mc:Fallback>
                <p:oleObj name="Equation" r:id="rId9" imgW="2247840" imgH="380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4481513"/>
                        <a:ext cx="247967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751126"/>
              </p:ext>
            </p:extLst>
          </p:nvPr>
        </p:nvGraphicFramePr>
        <p:xfrm>
          <a:off x="2449513" y="5111750"/>
          <a:ext cx="42878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2" name="Equation" r:id="rId11" imgW="3886200" imgH="431640" progId="Equation.DSMT4">
                  <p:embed/>
                </p:oleObj>
              </mc:Choice>
              <mc:Fallback>
                <p:oleObj name="Equation" r:id="rId11" imgW="38862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5111750"/>
                        <a:ext cx="42878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608935"/>
              </p:ext>
            </p:extLst>
          </p:nvPr>
        </p:nvGraphicFramePr>
        <p:xfrm>
          <a:off x="2571750" y="5588000"/>
          <a:ext cx="40005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3" name="Equation" r:id="rId13" imgW="4000320" imgH="965160" progId="Equation.DSMT4">
                  <p:embed/>
                </p:oleObj>
              </mc:Choice>
              <mc:Fallback>
                <p:oleObj name="Equation" r:id="rId13" imgW="4000320" imgH="965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588000"/>
                        <a:ext cx="40005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Design Equation &amp;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81931" y="1066800"/>
            <a:ext cx="4180138" cy="850900"/>
            <a:chOff x="687455" y="1389202"/>
            <a:chExt cx="4180138" cy="850900"/>
          </a:xfrm>
        </p:grpSpPr>
        <p:graphicFrame>
          <p:nvGraphicFramePr>
            <p:cNvPr id="184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9421737"/>
                </p:ext>
              </p:extLst>
            </p:nvPr>
          </p:nvGraphicFramePr>
          <p:xfrm>
            <a:off x="3021330" y="1389202"/>
            <a:ext cx="1846263" cy="850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0" name="Equation" r:id="rId3" imgW="1841400" imgH="850680" progId="Equation.DSMT4">
                    <p:embed/>
                  </p:oleObj>
                </mc:Choice>
                <mc:Fallback>
                  <p:oleObj name="Equation" r:id="rId3" imgW="1841400" imgH="85068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1330" y="1389202"/>
                          <a:ext cx="1846263" cy="850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687455" y="1578114"/>
              <a:ext cx="23567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Ideal SS CSTR: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24200" y="2057400"/>
            <a:ext cx="2895600" cy="1005840"/>
            <a:chOff x="3886200" y="2362200"/>
            <a:chExt cx="2895600" cy="1005840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3994150" y="2895600"/>
            <a:ext cx="278765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1" name="Equation" r:id="rId5" imgW="2755800" imgH="380880" progId="Equation.3">
                    <p:embed/>
                  </p:oleObj>
                </mc:Choice>
                <mc:Fallback>
                  <p:oleObj name="Equation" r:id="rId5" imgW="2755800" imgH="380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4150" y="2895600"/>
                          <a:ext cx="2787650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917950" y="2362200"/>
              <a:ext cx="23894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Substitute for F</a:t>
              </a:r>
              <a:r>
                <a:rPr lang="en-US" sz="2400" baseline="-25000" dirty="0" smtClean="0"/>
                <a:t>A</a:t>
              </a:r>
              <a:endParaRPr lang="en-US" sz="2400" dirty="0" smtClean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3384074" y="2864326"/>
              <a:ext cx="10058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43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201521"/>
              </p:ext>
            </p:extLst>
          </p:nvPr>
        </p:nvGraphicFramePr>
        <p:xfrm>
          <a:off x="2743200" y="3467101"/>
          <a:ext cx="37433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" name="Equation" r:id="rId7" imgW="3733560" imgH="799920" progId="Equation.3">
                  <p:embed/>
                </p:oleObj>
              </mc:Choice>
              <mc:Fallback>
                <p:oleObj name="Equation" r:id="rId7" imgW="3733560" imgH="799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67101"/>
                        <a:ext cx="37433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 flipH="1" flipV="1">
            <a:off x="3459480" y="3368040"/>
            <a:ext cx="182880" cy="5486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282440" y="3368040"/>
            <a:ext cx="182880" cy="5486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96204"/>
              </p:ext>
            </p:extLst>
          </p:nvPr>
        </p:nvGraphicFramePr>
        <p:xfrm>
          <a:off x="1880235" y="4450080"/>
          <a:ext cx="20002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" name="Equation" r:id="rId9" imgW="1993680" imgH="799920" progId="Equation.3">
                  <p:embed/>
                </p:oleObj>
              </mc:Choice>
              <mc:Fallback>
                <p:oleObj name="Equation" r:id="rId9" imgW="1993680" imgH="7999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235" y="4450080"/>
                        <a:ext cx="20002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234565" y="4373880"/>
            <a:ext cx="1554480" cy="9144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34765" y="4426803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Ideal CSTR design </a:t>
            </a:r>
            <a:r>
              <a:rPr lang="en-US" sz="2400" b="1" dirty="0" err="1" smtClean="0">
                <a:solidFill>
                  <a:srgbClr val="7030A0"/>
                </a:solidFill>
              </a:rPr>
              <a:t>eq</a:t>
            </a:r>
            <a:r>
              <a:rPr lang="en-US" sz="2400" b="1" dirty="0" smtClean="0">
                <a:solidFill>
                  <a:srgbClr val="7030A0"/>
                </a:solidFill>
              </a:rPr>
              <a:t> in terms of X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A</a:t>
            </a:r>
            <a:endParaRPr lang="en-US" sz="2400" b="1" dirty="0" smtClean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882" y="5638800"/>
            <a:ext cx="8496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 </a:t>
            </a:r>
            <a:r>
              <a:rPr lang="en-US" sz="2400" dirty="0" smtClean="0">
                <a:latin typeface="Arial"/>
                <a:cs typeface="Arial"/>
              </a:rPr>
              <a:t>≡ CSTR volume required to achieve a specified conversion</a:t>
            </a:r>
          </a:p>
          <a:p>
            <a:r>
              <a:rPr lang="en-US" sz="2400" dirty="0" smtClean="0">
                <a:latin typeface="Arial"/>
                <a:cs typeface="Arial"/>
              </a:rPr>
              <a:t>Note: X</a:t>
            </a:r>
            <a:r>
              <a:rPr lang="en-US" sz="2400" baseline="-25000" dirty="0" smtClean="0">
                <a:latin typeface="Arial"/>
                <a:cs typeface="Arial"/>
              </a:rPr>
              <a:t>A</a:t>
            </a:r>
            <a:r>
              <a:rPr lang="en-US" sz="2400" dirty="0" smtClean="0">
                <a:latin typeface="Arial"/>
                <a:cs typeface="Arial"/>
              </a:rPr>
              <a:t> and –</a:t>
            </a:r>
            <a:r>
              <a:rPr lang="en-US" sz="2400" dirty="0" err="1" smtClean="0">
                <a:latin typeface="Arial"/>
                <a:cs typeface="Arial"/>
              </a:rPr>
              <a:t>r</a:t>
            </a:r>
            <a:r>
              <a:rPr lang="en-US" sz="2400" baseline="-25000" dirty="0" err="1" smtClean="0">
                <a:latin typeface="Arial"/>
                <a:cs typeface="Arial"/>
              </a:rPr>
              <a:t>A</a:t>
            </a:r>
            <a:r>
              <a:rPr lang="en-US" sz="2400" dirty="0" smtClean="0">
                <a:latin typeface="Arial"/>
                <a:cs typeface="Arial"/>
              </a:rPr>
              <a:t> are evaluated at the exit of the CSTR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PFR Design Equation &amp;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1931" y="1287462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Ideal SS PRF: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817732"/>
              </p:ext>
            </p:extLst>
          </p:nvPr>
        </p:nvGraphicFramePr>
        <p:xfrm>
          <a:off x="3200400" y="1936750"/>
          <a:ext cx="2787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15" name="Equation" r:id="rId3" imgW="2755800" imgH="380880" progId="Equation.3">
                  <p:embed/>
                </p:oleObj>
              </mc:Choice>
              <mc:Fallback>
                <p:oleObj name="Equation" r:id="rId3" imgW="275580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36750"/>
                        <a:ext cx="2787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45403"/>
              </p:ext>
            </p:extLst>
          </p:nvPr>
        </p:nvGraphicFramePr>
        <p:xfrm>
          <a:off x="4583112" y="990600"/>
          <a:ext cx="14366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16" name="Equation" r:id="rId5" imgW="1193760" imgH="723600" progId="Equation.3">
                  <p:embed/>
                </p:oleObj>
              </mc:Choice>
              <mc:Fallback>
                <p:oleObj name="Equation" r:id="rId5" imgW="1193760" imgH="7236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2" y="990600"/>
                        <a:ext cx="1436688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4300" y="2362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 to determine the reactor volume required to achieve a desired amount of conversion</a:t>
            </a: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896497"/>
              </p:ext>
            </p:extLst>
          </p:nvPr>
        </p:nvGraphicFramePr>
        <p:xfrm>
          <a:off x="838200" y="3124200"/>
          <a:ext cx="39576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17" name="Equation" r:id="rId7" imgW="3606480" imgH="609480" progId="Equation.3">
                  <p:embed/>
                </p:oleObj>
              </mc:Choice>
              <mc:Fallback>
                <p:oleObj name="Equation" r:id="rId7" imgW="3606480" imgH="609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395763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256973"/>
              </p:ext>
            </p:extLst>
          </p:nvPr>
        </p:nvGraphicFramePr>
        <p:xfrm>
          <a:off x="5468938" y="3124200"/>
          <a:ext cx="30861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18" name="Equation" r:id="rId9" imgW="3085920" imgH="723600" progId="Equation.3">
                  <p:embed/>
                </p:oleObj>
              </mc:Choice>
              <mc:Fallback>
                <p:oleObj name="Equation" r:id="rId9" imgW="3085920" imgH="723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124200"/>
                        <a:ext cx="30861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556727"/>
              </p:ext>
            </p:extLst>
          </p:nvPr>
        </p:nvGraphicFramePr>
        <p:xfrm>
          <a:off x="1191840" y="4078288"/>
          <a:ext cx="28575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19" name="Equation" r:id="rId11" imgW="2857320" imgH="723600" progId="Equation.3">
                  <p:embed/>
                </p:oleObj>
              </mc:Choice>
              <mc:Fallback>
                <p:oleObj name="Equation" r:id="rId11" imgW="2857320" imgH="723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840" y="4078288"/>
                        <a:ext cx="28575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034100" y="4230687"/>
            <a:ext cx="391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sz="2000" dirty="0" smtClean="0">
                <a:solidFill>
                  <a:srgbClr val="0000CC"/>
                </a:solidFill>
              </a:rPr>
              <a:t>Substitute into PFR design </a:t>
            </a:r>
            <a:r>
              <a:rPr lang="en-US" sz="2000" dirty="0" err="1" smtClean="0">
                <a:solidFill>
                  <a:srgbClr val="0000CC"/>
                </a:solidFill>
              </a:rPr>
              <a:t>eq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9466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23329"/>
              </p:ext>
            </p:extLst>
          </p:nvPr>
        </p:nvGraphicFramePr>
        <p:xfrm>
          <a:off x="2895600" y="5070475"/>
          <a:ext cx="1965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20" name="Equation" r:id="rId13" imgW="1968480" imgH="723600" progId="Equation.3">
                  <p:embed/>
                </p:oleObj>
              </mc:Choice>
              <mc:Fallback>
                <p:oleObj name="Equation" r:id="rId13" imgW="1968480" imgH="723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70475"/>
                        <a:ext cx="19653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65125" y="507689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7030A0"/>
                </a:solidFill>
              </a:rPr>
              <a:t>Ideal SS PFR Design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 with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000" dirty="0" smtClean="0">
                <a:solidFill>
                  <a:srgbClr val="7030A0"/>
                </a:solidFill>
              </a:rPr>
              <a:t>: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19400" y="4953000"/>
            <a:ext cx="2133600" cy="9144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80937"/>
              </p:ext>
            </p:extLst>
          </p:nvPr>
        </p:nvGraphicFramePr>
        <p:xfrm>
          <a:off x="5214938" y="4933950"/>
          <a:ext cx="2651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21" name="Equation" r:id="rId15" imgW="2552400" imgH="914400" progId="Equation.3">
                  <p:embed/>
                </p:oleObj>
              </mc:Choice>
              <mc:Fallback>
                <p:oleObj name="Equation" r:id="rId15" imgW="2552400" imgH="914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933950"/>
                        <a:ext cx="2651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5562600" y="4876800"/>
            <a:ext cx="2438400" cy="9906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22076" y="6080760"/>
            <a:ext cx="5299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Applies for </a:t>
            </a:r>
            <a:r>
              <a:rPr lang="en-US" sz="2000" b="1" u="sng" dirty="0" smtClean="0"/>
              <a:t>no pressure drop</a:t>
            </a:r>
            <a:r>
              <a:rPr lang="en-US" sz="2000" b="1" dirty="0" smtClean="0"/>
              <a:t> down PFR!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648712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cs typeface="Arial"/>
              </a:rPr>
              <a:t>→ take derivative of “F</a:t>
            </a:r>
            <a:r>
              <a:rPr lang="en-US" sz="2000" baseline="-25000" dirty="0" smtClean="0">
                <a:solidFill>
                  <a:srgbClr val="0000CC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0000CC"/>
                </a:solidFill>
                <a:cs typeface="Arial"/>
              </a:rPr>
              <a:t>“ expression with respect to volume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 animBg="1"/>
      <p:bldP spid="30" grpId="0" animBg="1"/>
      <p:bldP spid="31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PBR Design Equation &amp;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1931" y="1256982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Ideal SS PBF: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697220"/>
              </p:ext>
            </p:extLst>
          </p:nvPr>
        </p:nvGraphicFramePr>
        <p:xfrm>
          <a:off x="3200400" y="1982470"/>
          <a:ext cx="2787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5" name="Equation" r:id="rId3" imgW="2755800" imgH="380880" progId="Equation.3">
                  <p:embed/>
                </p:oleObj>
              </mc:Choice>
              <mc:Fallback>
                <p:oleObj name="Equation" r:id="rId3" imgW="275580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82470"/>
                        <a:ext cx="2787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321031"/>
              </p:ext>
            </p:extLst>
          </p:nvPr>
        </p:nvGraphicFramePr>
        <p:xfrm>
          <a:off x="4552950" y="990600"/>
          <a:ext cx="15430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6" name="Equation" r:id="rId5" imgW="1282680" imgH="723600" progId="Equation.3">
                  <p:embed/>
                </p:oleObj>
              </mc:Choice>
              <mc:Fallback>
                <p:oleObj name="Equation" r:id="rId5" imgW="1282680" imgH="7236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990600"/>
                        <a:ext cx="15430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4300" y="2438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 to determine the weight of catalyst that is required to achieve a desired amount of conversion</a:t>
            </a: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76558"/>
              </p:ext>
            </p:extLst>
          </p:nvPr>
        </p:nvGraphicFramePr>
        <p:xfrm>
          <a:off x="881063" y="3217863"/>
          <a:ext cx="40132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7" name="Equation" r:id="rId7" imgW="3759120" imgH="609480" progId="Equation.3">
                  <p:embed/>
                </p:oleObj>
              </mc:Choice>
              <mc:Fallback>
                <p:oleObj name="Equation" r:id="rId7" imgW="375912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3217863"/>
                        <a:ext cx="401320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335199"/>
              </p:ext>
            </p:extLst>
          </p:nvPr>
        </p:nvGraphicFramePr>
        <p:xfrm>
          <a:off x="5468938" y="3124200"/>
          <a:ext cx="30861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8" name="Equation" r:id="rId9" imgW="3085920" imgH="723600" progId="Equation.3">
                  <p:embed/>
                </p:oleObj>
              </mc:Choice>
              <mc:Fallback>
                <p:oleObj name="Equation" r:id="rId9" imgW="3085920" imgH="723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124200"/>
                        <a:ext cx="30861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331507"/>
              </p:ext>
            </p:extLst>
          </p:nvPr>
        </p:nvGraphicFramePr>
        <p:xfrm>
          <a:off x="1191840" y="4078288"/>
          <a:ext cx="28575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9" name="Equation" r:id="rId11" imgW="2857320" imgH="723600" progId="Equation.3">
                  <p:embed/>
                </p:oleObj>
              </mc:Choice>
              <mc:Fallback>
                <p:oleObj name="Equation" r:id="rId11" imgW="2857320" imgH="723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840" y="4078288"/>
                        <a:ext cx="28575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034100" y="4230687"/>
            <a:ext cx="391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sz="2000" dirty="0" smtClean="0">
                <a:solidFill>
                  <a:srgbClr val="0000CC"/>
                </a:solidFill>
              </a:rPr>
              <a:t>Substitute into PBR design </a:t>
            </a:r>
            <a:r>
              <a:rPr lang="en-US" sz="2000" dirty="0" err="1" smtClean="0">
                <a:solidFill>
                  <a:srgbClr val="0000CC"/>
                </a:solidFill>
              </a:rPr>
              <a:t>eq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9466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46117"/>
              </p:ext>
            </p:extLst>
          </p:nvPr>
        </p:nvGraphicFramePr>
        <p:xfrm>
          <a:off x="2865120" y="4979035"/>
          <a:ext cx="20415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0" name="Equation" r:id="rId13" imgW="2044440" imgH="723600" progId="Equation.3">
                  <p:embed/>
                </p:oleObj>
              </mc:Choice>
              <mc:Fallback>
                <p:oleObj name="Equation" r:id="rId13" imgW="2044440" imgH="72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120" y="4979035"/>
                        <a:ext cx="20415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65125" y="500069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Ideal </a:t>
            </a:r>
            <a:r>
              <a:rPr lang="en-US" sz="2000" smtClean="0"/>
              <a:t>SS PBR </a:t>
            </a:r>
            <a:r>
              <a:rPr lang="en-US" sz="2000" dirty="0" smtClean="0"/>
              <a:t>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with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2819400" y="4876800"/>
            <a:ext cx="2133600" cy="9144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692376"/>
              </p:ext>
            </p:extLst>
          </p:nvPr>
        </p:nvGraphicFramePr>
        <p:xfrm>
          <a:off x="5162550" y="4857750"/>
          <a:ext cx="2755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1" name="Equation" r:id="rId15" imgW="2654280" imgH="914400" progId="Equation.3">
                  <p:embed/>
                </p:oleObj>
              </mc:Choice>
              <mc:Fallback>
                <p:oleObj name="Equation" r:id="rId15" imgW="2654280" imgH="914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857750"/>
                        <a:ext cx="2755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5562600" y="4800600"/>
            <a:ext cx="2438400" cy="990600"/>
          </a:xfrm>
          <a:prstGeom prst="rect">
            <a:avLst/>
          </a:prstGeom>
          <a:noFill/>
          <a:ln w="19050" cmpd="thickThin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22076" y="6019800"/>
            <a:ext cx="5299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Applies for </a:t>
            </a:r>
            <a:r>
              <a:rPr lang="en-US" sz="2000" b="1" u="sng" dirty="0" smtClean="0"/>
              <a:t>no pressure drop</a:t>
            </a:r>
            <a:r>
              <a:rPr lang="en-US" sz="2000" b="1" dirty="0" smtClean="0"/>
              <a:t> down PBR!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90800" y="2715207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cs typeface="Arial"/>
              </a:rPr>
              <a:t>→ take derivative of F</a:t>
            </a:r>
            <a:r>
              <a:rPr lang="en-US" sz="2000" baseline="-25000" dirty="0" smtClean="0">
                <a:solidFill>
                  <a:srgbClr val="0000CC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0000CC"/>
                </a:solidFill>
                <a:cs typeface="Arial"/>
              </a:rPr>
              <a:t> expression with respect to W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 animBg="1"/>
      <p:bldP spid="30" grpId="0" animBg="1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Sizing CSTRs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65537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volume of the CSTR required to achieve a specific conversion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the conversion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366003"/>
              </p:ext>
            </p:extLst>
          </p:nvPr>
        </p:nvGraphicFramePr>
        <p:xfrm>
          <a:off x="1600200" y="1911687"/>
          <a:ext cx="5137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3" imgW="4673520" imgH="799920" progId="Equation.3">
                  <p:embed/>
                </p:oleObj>
              </mc:Choice>
              <mc:Fallback>
                <p:oleObj name="Equation" r:id="rId3" imgW="46735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11687"/>
                        <a:ext cx="513715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803737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Ideal SS CSTR design eq.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1803737"/>
            <a:ext cx="2133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Volume is product of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and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23900" y="28956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</a:t>
            </a:r>
            <a:r>
              <a:rPr lang="en-US" sz="2000" dirty="0" err="1" smtClean="0"/>
              <a:t>Levenspiel</a:t>
            </a:r>
            <a:r>
              <a:rPr lang="en-US" sz="2000" dirty="0" smtClean="0"/>
              <a:t> plot)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CC"/>
                </a:solidFill>
              </a:rPr>
              <a:t>V</a:t>
            </a:r>
            <a:r>
              <a:rPr lang="en-US" sz="2000" baseline="-25000" dirty="0" smtClean="0">
                <a:solidFill>
                  <a:srgbClr val="0000CC"/>
                </a:solidFill>
              </a:rPr>
              <a:t>CSTR</a:t>
            </a:r>
            <a:r>
              <a:rPr lang="en-US" sz="2000" dirty="0" smtClean="0">
                <a:solidFill>
                  <a:srgbClr val="0000CC"/>
                </a:solidFill>
              </a:rPr>
              <a:t> is the rectangle with a base of </a:t>
            </a:r>
            <a:r>
              <a:rPr lang="en-US" sz="2000" dirty="0" err="1" smtClean="0">
                <a:solidFill>
                  <a:srgbClr val="0000CC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A,exit</a:t>
            </a:r>
            <a:r>
              <a:rPr lang="en-US" sz="2000" dirty="0" smtClean="0">
                <a:solidFill>
                  <a:srgbClr val="0000CC"/>
                </a:solidFill>
              </a:rPr>
              <a:t> and a height of F</a:t>
            </a:r>
            <a:r>
              <a:rPr lang="en-US" sz="2000" baseline="-25000" dirty="0" smtClean="0">
                <a:solidFill>
                  <a:srgbClr val="0000CC"/>
                </a:solidFill>
              </a:rPr>
              <a:t>A0</a:t>
            </a:r>
            <a:r>
              <a:rPr lang="en-US" sz="2000" dirty="0" smtClean="0">
                <a:solidFill>
                  <a:srgbClr val="0000CC"/>
                </a:solidFill>
              </a:rPr>
              <a:t>/-</a:t>
            </a:r>
            <a:r>
              <a:rPr lang="en-US" sz="2000" dirty="0" err="1" smtClean="0">
                <a:solidFill>
                  <a:srgbClr val="0000CC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76313" y="3629025"/>
            <a:ext cx="7191375" cy="3076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05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Sizing a CSTR with a </a:t>
            </a:r>
            <a:r>
              <a:rPr lang="en-US" dirty="0" err="1" smtClean="0"/>
              <a:t>Levenspiel</a:t>
            </a:r>
            <a:r>
              <a:rPr lang="en-US" dirty="0" smtClean="0"/>
              <a:t> Plot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44875"/>
              </p:ext>
            </p:extLst>
          </p:nvPr>
        </p:nvGraphicFramePr>
        <p:xfrm>
          <a:off x="838200" y="9906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0" y="2133600"/>
          <a:ext cx="6553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00" y="1828800"/>
            <a:ext cx="2754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CSTR</a:t>
            </a:r>
            <a:r>
              <a:rPr lang="en-US" sz="2400" dirty="0" smtClean="0"/>
              <a:t> for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0.4?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46520" y="2413000"/>
          <a:ext cx="2527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9" name="Equation" r:id="rId4" imgW="2527200" imgH="863280" progId="Equation.3">
                  <p:embed/>
                </p:oleObj>
              </mc:Choice>
              <mc:Fallback>
                <p:oleObj name="Equation" r:id="rId4" imgW="2527200" imgH="863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520" y="2413000"/>
                        <a:ext cx="25273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477000" y="4044950"/>
          <a:ext cx="2489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0" name="Equation" r:id="rId6" imgW="2489040" imgH="863280" progId="Equation.3">
                  <p:embed/>
                </p:oleObj>
              </mc:Choice>
              <mc:Fallback>
                <p:oleObj name="Equation" r:id="rId6" imgW="248904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44950"/>
                        <a:ext cx="2489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192304" y="2606702"/>
            <a:ext cx="4114800" cy="2577534"/>
          </a:xfrm>
          <a:prstGeom prst="rect">
            <a:avLst/>
          </a:prstGeom>
          <a:solidFill>
            <a:schemeClr val="accent3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58851" y="4535425"/>
            <a:ext cx="2075688" cy="64922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89848" y="5105400"/>
            <a:ext cx="2754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CSTR</a:t>
            </a:r>
            <a:r>
              <a:rPr lang="en-US" sz="2400" dirty="0" smtClean="0"/>
              <a:t> for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0.8?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38162"/>
              </p:ext>
            </p:extLst>
          </p:nvPr>
        </p:nvGraphicFramePr>
        <p:xfrm>
          <a:off x="6896100" y="5746750"/>
          <a:ext cx="1866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1" name="Equation" r:id="rId8" imgW="1866600" imgH="799920" progId="Equation.3">
                  <p:embed/>
                </p:oleObj>
              </mc:Choice>
              <mc:Fallback>
                <p:oleObj name="Equation" r:id="rId8" imgW="1866600" imgH="7999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5746750"/>
                        <a:ext cx="18669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324600" y="2362200"/>
            <a:ext cx="2815322" cy="1447800"/>
            <a:chOff x="6324600" y="2362200"/>
            <a:chExt cx="2815322" cy="1447800"/>
          </a:xfrm>
        </p:grpSpPr>
        <p:sp>
          <p:nvSpPr>
            <p:cNvPr id="13" name="Rectangle 12"/>
            <p:cNvSpPr/>
            <p:nvPr/>
          </p:nvSpPr>
          <p:spPr>
            <a:xfrm>
              <a:off x="7696200" y="2362200"/>
              <a:ext cx="838200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24600" y="3440668"/>
              <a:ext cx="281532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Value of F</a:t>
              </a:r>
              <a:r>
                <a:rPr lang="en-US" baseline="-25000" dirty="0" smtClean="0"/>
                <a:t>A0</a:t>
              </a:r>
              <a:r>
                <a:rPr lang="en-US" dirty="0" smtClean="0"/>
                <a:t>/-</a:t>
              </a:r>
              <a:r>
                <a:rPr lang="en-US" dirty="0" err="1" smtClean="0"/>
                <a:t>r</a:t>
              </a:r>
              <a:r>
                <a:rPr lang="en-US" baseline="-25000" dirty="0" err="1" smtClean="0"/>
                <a:t>A</a:t>
              </a:r>
              <a:r>
                <a:rPr lang="en-US" dirty="0" smtClean="0"/>
                <a:t> for X</a:t>
              </a:r>
              <a:r>
                <a:rPr lang="en-US" baseline="-25000" dirty="0" smtClean="0"/>
                <a:t>A</a:t>
              </a:r>
              <a:r>
                <a:rPr lang="en-US" dirty="0" smtClean="0"/>
                <a:t>=0.4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0800000" flipV="1">
              <a:off x="7239001" y="3349226"/>
              <a:ext cx="457199" cy="797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  <p:bldP spid="14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Sizing PFRs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required volume of a PFR to achieve a specific conversion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the conversion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/>
        </p:nvGraphicFramePr>
        <p:xfrm>
          <a:off x="1644650" y="1828800"/>
          <a:ext cx="6889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3" imgW="6870600" imgH="952200" progId="Equation.3">
                  <p:embed/>
                </p:oleObj>
              </mc:Choice>
              <mc:Fallback>
                <p:oleObj name="Equation" r:id="rId3" imgW="6870600" imgH="952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1828800"/>
                        <a:ext cx="688975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981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Ideal PFR design eq.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275" y="2971800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(Experimentally determined numerical values) 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PFR</a:t>
            </a:r>
            <a:r>
              <a:rPr lang="en-US" sz="2000" dirty="0" smtClean="0"/>
              <a:t> is the </a:t>
            </a:r>
            <a:r>
              <a:rPr lang="en-US" sz="2000" dirty="0" smtClean="0">
                <a:solidFill>
                  <a:srgbClr val="7030A0"/>
                </a:solidFill>
              </a:rPr>
              <a:t>area under the curve </a:t>
            </a:r>
            <a:r>
              <a:rPr lang="en-US" sz="2000" dirty="0" smtClean="0"/>
              <a:t>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A,exit</a:t>
            </a:r>
            <a:endParaRPr lang="en-US" sz="20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77875" y="3894137"/>
            <a:ext cx="7588250" cy="281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6336"/>
            <a:ext cx="5846064" cy="4931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Sizing a PFR with a </a:t>
            </a:r>
            <a:r>
              <a:rPr lang="en-US" dirty="0" err="1" smtClean="0"/>
              <a:t>Levenspiel</a:t>
            </a:r>
            <a:r>
              <a:rPr lang="en-US" dirty="0" smtClean="0"/>
              <a:t> Plot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0668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72200" y="2057400"/>
            <a:ext cx="260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PFR</a:t>
            </a:r>
            <a:r>
              <a:rPr lang="en-US" sz="2400" dirty="0" smtClean="0"/>
              <a:t> for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0.4?</a:t>
            </a:r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5974080" y="2721193"/>
          <a:ext cx="3048000" cy="86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4" imgW="3365280" imgH="952200" progId="Equation.3">
                  <p:embed/>
                </p:oleObj>
              </mc:Choice>
              <mc:Fallback>
                <p:oleObj name="Equation" r:id="rId4" imgW="3365280" imgH="952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80" y="2721193"/>
                        <a:ext cx="3048000" cy="860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3886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We do not have an expression for –</a:t>
            </a:r>
            <a:r>
              <a:rPr lang="en-US" sz="2400" dirty="0" err="1" smtClean="0">
                <a:solidFill>
                  <a:srgbClr val="0000CC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(X</a:t>
            </a:r>
            <a:r>
              <a:rPr lang="en-US" sz="2400" baseline="-25000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" y="1926336"/>
            <a:ext cx="5846064" cy="4931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Sizing a PFR with a </a:t>
            </a:r>
            <a:r>
              <a:rPr lang="en-US" dirty="0" err="1" smtClean="0"/>
              <a:t>Levenspiel</a:t>
            </a:r>
            <a:r>
              <a:rPr lang="en-US" dirty="0" smtClean="0"/>
              <a:t> Plot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0668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72200" y="2057400"/>
            <a:ext cx="260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PFR</a:t>
            </a:r>
            <a:r>
              <a:rPr lang="en-US" sz="2400" dirty="0" smtClean="0"/>
              <a:t> for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0.4?</a:t>
            </a:r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5974080" y="2721193"/>
          <a:ext cx="3048000" cy="86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Equation" r:id="rId4" imgW="3365280" imgH="952200" progId="Equation.3">
                  <p:embed/>
                </p:oleObj>
              </mc:Choice>
              <mc:Fallback>
                <p:oleObj name="Equation" r:id="rId4" imgW="3365280" imgH="952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80" y="2721193"/>
                        <a:ext cx="3048000" cy="860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1200" y="3886200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We do not have an expression for –</a:t>
            </a:r>
            <a:r>
              <a:rPr lang="en-US" sz="2400" dirty="0" err="1" smtClean="0">
                <a:solidFill>
                  <a:srgbClr val="0000CC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(X</a:t>
            </a:r>
            <a:r>
              <a:rPr lang="en-US" sz="2400" baseline="-25000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</a:p>
          <a:p>
            <a:endParaRPr lang="en-US" sz="2400" dirty="0" smtClean="0">
              <a:solidFill>
                <a:srgbClr val="0000CC"/>
              </a:solidFill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Numerically evaluate (Appendix A.4) to estimate the area under the curve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3622" y="5573358"/>
            <a:ext cx="1909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Volume of PFR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5846" cy="1143000"/>
          </a:xfrm>
        </p:spPr>
        <p:txBody>
          <a:bodyPr>
            <a:normAutofit/>
          </a:bodyPr>
          <a:lstStyle/>
          <a:p>
            <a:pPr lvl="0"/>
            <a:r>
              <a:rPr lang="en-GB" altLang="zh-TW" dirty="0">
                <a:solidFill>
                  <a:schemeClr val="tx1"/>
                </a:solidFill>
              </a:rPr>
              <a:t>Review: CSTR Basic </a:t>
            </a:r>
            <a:r>
              <a:rPr lang="en-GB" altLang="zh-TW" dirty="0" smtClean="0">
                <a:solidFill>
                  <a:schemeClr val="tx1"/>
                </a:solidFill>
              </a:rPr>
              <a:t>Molar Balance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439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GB" altLang="zh-TW" sz="2400" dirty="0" smtClean="0">
                <a:solidFill>
                  <a:srgbClr val="0000FF"/>
                </a:solidFill>
              </a:rPr>
              <a:t>Accumulation =      In       -    Out     </a:t>
            </a:r>
            <a:r>
              <a:rPr lang="en-GB" altLang="zh-TW" sz="2400" dirty="0">
                <a:solidFill>
                  <a:srgbClr val="0000FF"/>
                </a:solidFill>
              </a:rPr>
              <a:t>+   </a:t>
            </a:r>
            <a:r>
              <a:rPr lang="en-GB" altLang="zh-TW" sz="2400" dirty="0" smtClean="0">
                <a:solidFill>
                  <a:srgbClr val="0000FF"/>
                </a:solidFill>
              </a:rPr>
              <a:t>Generation </a:t>
            </a:r>
          </a:p>
          <a:p>
            <a:pPr algn="just"/>
            <a:r>
              <a:rPr lang="en-GB" altLang="zh-TW" sz="2400" dirty="0" smtClean="0">
                <a:solidFill>
                  <a:srgbClr val="0000FF"/>
                </a:solidFill>
              </a:rPr>
              <a:t>by </a:t>
            </a:r>
            <a:r>
              <a:rPr lang="en-GB" altLang="zh-TW" sz="2400" dirty="0" err="1" smtClean="0">
                <a:solidFill>
                  <a:srgbClr val="0000FF"/>
                </a:solidFill>
              </a:rPr>
              <a:t>rxn</a:t>
            </a:r>
            <a:endParaRPr lang="en-GB" altLang="zh-TW" sz="2400" dirty="0">
              <a:solidFill>
                <a:srgbClr val="0000FF"/>
              </a:solidFill>
            </a:endParaRPr>
          </a:p>
          <a:p>
            <a:pPr algn="just"/>
            <a:r>
              <a:rPr lang="en-GB" altLang="zh-TW" sz="2000" dirty="0"/>
              <a:t>	</a:t>
            </a:r>
            <a:r>
              <a:rPr lang="en-GB" altLang="zh-TW" sz="2400" dirty="0"/>
              <a:t>0	</a:t>
            </a:r>
            <a:r>
              <a:rPr lang="en-GB" altLang="zh-TW" sz="2400" dirty="0" smtClean="0"/>
              <a:t> =      F</a:t>
            </a:r>
            <a:r>
              <a:rPr lang="en-GB" altLang="zh-TW" sz="2400" baseline="-25000" dirty="0" smtClean="0"/>
              <a:t>j0</a:t>
            </a:r>
            <a:r>
              <a:rPr lang="en-GB" altLang="zh-TW" sz="2400" baseline="-25000" dirty="0"/>
              <a:t> </a:t>
            </a:r>
            <a:r>
              <a:rPr lang="en-GB" altLang="zh-TW" sz="2400" dirty="0" smtClean="0"/>
              <a:t>    </a:t>
            </a:r>
            <a:r>
              <a:rPr lang="en-GB" altLang="zh-TW" sz="2400" baseline="-25000" dirty="0" smtClean="0"/>
              <a:t> </a:t>
            </a:r>
            <a:r>
              <a:rPr lang="en-GB" altLang="zh-TW" sz="2400" dirty="0"/>
              <a:t>-      </a:t>
            </a:r>
            <a:r>
              <a:rPr lang="en-GB" altLang="zh-TW" sz="2400" dirty="0" err="1"/>
              <a:t>F</a:t>
            </a:r>
            <a:r>
              <a:rPr lang="en-GB" altLang="zh-TW" sz="2400" baseline="-25000" dirty="0" err="1"/>
              <a:t>j</a:t>
            </a:r>
            <a:r>
              <a:rPr lang="en-GB" altLang="zh-TW" sz="2400" dirty="0"/>
              <a:t>      </a:t>
            </a:r>
            <a:r>
              <a:rPr lang="en-GB" altLang="zh-TW" sz="2400" dirty="0" smtClean="0"/>
              <a:t> +                </a:t>
            </a:r>
            <a:endParaRPr lang="en-GB" altLang="zh-TW" sz="2400" dirty="0"/>
          </a:p>
        </p:txBody>
      </p:sp>
      <p:graphicFrame>
        <p:nvGraphicFramePr>
          <p:cNvPr id="13316" name="Object 2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81611523"/>
              </p:ext>
            </p:extLst>
          </p:nvPr>
        </p:nvGraphicFramePr>
        <p:xfrm>
          <a:off x="5953186" y="4419600"/>
          <a:ext cx="53181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8" name="Equation" r:id="rId3" imgW="355320" imgH="368280" progId="Equation.3">
                  <p:embed/>
                </p:oleObj>
              </mc:Choice>
              <mc:Fallback>
                <p:oleObj name="Equation" r:id="rId3" imgW="3553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86" y="4419600"/>
                        <a:ext cx="531812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22243244"/>
              </p:ext>
            </p:extLst>
          </p:nvPr>
        </p:nvGraphicFramePr>
        <p:xfrm>
          <a:off x="5663897" y="3115498"/>
          <a:ext cx="8540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9" name="Equation" r:id="rId5" imgW="634680" imgH="774360" progId="Equation.3">
                  <p:embed/>
                </p:oleObj>
              </mc:Choice>
              <mc:Fallback>
                <p:oleObj name="Equation" r:id="rId5" imgW="63468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897" y="3115498"/>
                        <a:ext cx="854075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28"/>
          <p:cNvSpPr txBox="1">
            <a:spLocks noChangeArrowheads="1"/>
          </p:cNvSpPr>
          <p:nvPr/>
        </p:nvSpPr>
        <p:spPr bwMode="auto">
          <a:xfrm>
            <a:off x="3200400" y="3926066"/>
            <a:ext cx="2973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 dirty="0"/>
              <a:t>No </a:t>
            </a:r>
            <a:r>
              <a:rPr lang="en-US" altLang="zh-TW" sz="2400" b="1" dirty="0">
                <a:solidFill>
                  <a:srgbClr val="339933"/>
                </a:solidFill>
              </a:rPr>
              <a:t>spatial</a:t>
            </a:r>
            <a:r>
              <a:rPr lang="en-US" altLang="zh-TW" sz="2400" dirty="0"/>
              <a:t> variation:</a:t>
            </a:r>
          </a:p>
        </p:txBody>
      </p:sp>
      <p:sp>
        <p:nvSpPr>
          <p:cNvPr id="13323" name="Line 31"/>
          <p:cNvSpPr>
            <a:spLocks noChangeShapeType="1"/>
          </p:cNvSpPr>
          <p:nvPr/>
        </p:nvSpPr>
        <p:spPr bwMode="auto">
          <a:xfrm>
            <a:off x="6219092" y="3890391"/>
            <a:ext cx="0" cy="54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7" name="Objec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876128"/>
              </p:ext>
            </p:extLst>
          </p:nvPr>
        </p:nvGraphicFramePr>
        <p:xfrm>
          <a:off x="1709046" y="5402084"/>
          <a:ext cx="5435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0" name="Equation" r:id="rId7" imgW="5435280" imgH="825480" progId="Equation.DSMT4">
                  <p:embed/>
                </p:oleObj>
              </mc:Choice>
              <mc:Fallback>
                <p:oleObj name="Equation" r:id="rId7" imgW="5435280" imgH="8254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46" y="5402084"/>
                        <a:ext cx="54356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Rectangle 35"/>
          <p:cNvSpPr>
            <a:spLocks noChangeArrowheads="1"/>
          </p:cNvSpPr>
          <p:nvPr/>
        </p:nvSpPr>
        <p:spPr bwMode="auto">
          <a:xfrm>
            <a:off x="1658246" y="5370334"/>
            <a:ext cx="1524000" cy="1008062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 txBox="1">
            <a:spLocks noChangeArrowheads="1"/>
          </p:cNvSpPr>
          <p:nvPr/>
        </p:nvSpPr>
        <p:spPr>
          <a:xfrm>
            <a:off x="76200" y="990600"/>
            <a:ext cx="72390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Continuously add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reactants and remove products</a:t>
            </a:r>
            <a:endParaRPr kumimoji="0" lang="en-GB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an ideal reactor, composition and temperature are spatially uniform (i.e. perfect mixing) 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steady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state- no accu</a:t>
            </a:r>
            <a:r>
              <a:rPr lang="en-GB" altLang="zh-TW" sz="2400" noProof="0" dirty="0" smtClean="0">
                <a:solidFill>
                  <a:srgbClr val="7030A0"/>
                </a:solidFill>
              </a:rPr>
              <a:t>mulation</a:t>
            </a:r>
            <a:endParaRPr kumimoji="0" lang="zh-TW" alt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39933" y="1066799"/>
            <a:ext cx="1772447" cy="2362201"/>
            <a:chOff x="381000" y="1924923"/>
            <a:chExt cx="1772447" cy="2362201"/>
          </a:xfrm>
        </p:grpSpPr>
        <p:grpSp>
          <p:nvGrpSpPr>
            <p:cNvPr id="19" name="Group 39"/>
            <p:cNvGrpSpPr/>
            <p:nvPr/>
          </p:nvGrpSpPr>
          <p:grpSpPr>
            <a:xfrm>
              <a:off x="381000" y="1924923"/>
              <a:ext cx="1610429" cy="2362201"/>
              <a:chOff x="2808767" y="1526676"/>
              <a:chExt cx="1610429" cy="1512936"/>
            </a:xfrm>
          </p:grpSpPr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3200400" y="1600197"/>
                <a:ext cx="1077913" cy="1439415"/>
                <a:chOff x="3708400" y="3543300"/>
                <a:chExt cx="1077913" cy="1619343"/>
              </a:xfrm>
            </p:grpSpPr>
            <p:sp>
              <p:nvSpPr>
                <p:cNvPr id="29" name="Rectangle 4"/>
                <p:cNvSpPr>
                  <a:spLocks noChangeArrowheads="1"/>
                </p:cNvSpPr>
                <p:nvPr/>
              </p:nvSpPr>
              <p:spPr bwMode="auto">
                <a:xfrm>
                  <a:off x="3708400" y="3994070"/>
                  <a:ext cx="1066800" cy="1168573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 u="none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auto">
                <a:xfrm>
                  <a:off x="4241800" y="3543300"/>
                  <a:ext cx="0" cy="1383605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1" name="Oval 6"/>
                <p:cNvSpPr>
                  <a:spLocks noChangeArrowheads="1"/>
                </p:cNvSpPr>
                <p:nvPr/>
              </p:nvSpPr>
              <p:spPr bwMode="auto">
                <a:xfrm>
                  <a:off x="4241800" y="4888118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2" name="Oval 7"/>
                <p:cNvSpPr>
                  <a:spLocks noChangeArrowheads="1"/>
                </p:cNvSpPr>
                <p:nvPr/>
              </p:nvSpPr>
              <p:spPr bwMode="auto">
                <a:xfrm>
                  <a:off x="3860800" y="4888118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3" name="Freeform 8"/>
                <p:cNvSpPr>
                  <a:spLocks/>
                </p:cNvSpPr>
                <p:nvPr/>
              </p:nvSpPr>
              <p:spPr bwMode="auto">
                <a:xfrm>
                  <a:off x="3708400" y="4181683"/>
                  <a:ext cx="1077913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2808767" y="1526677"/>
                <a:ext cx="5309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j0</a:t>
                </a:r>
                <a:endParaRPr lang="en-US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2094" y="1526676"/>
                <a:ext cx="417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F</a:t>
                </a:r>
                <a:r>
                  <a:rPr lang="en-US" sz="2400" baseline="-25000" dirty="0" err="1" smtClean="0"/>
                  <a:t>j</a:t>
                </a:r>
                <a:endParaRPr lang="en-US" sz="2400" dirty="0"/>
              </a:p>
            </p:txBody>
          </p:sp>
        </p:grpSp>
        <p:grpSp>
          <p:nvGrpSpPr>
            <p:cNvPr id="20" name="Group 54"/>
            <p:cNvGrpSpPr/>
            <p:nvPr/>
          </p:nvGrpSpPr>
          <p:grpSpPr>
            <a:xfrm>
              <a:off x="449337" y="2458321"/>
              <a:ext cx="640080" cy="457200"/>
              <a:chOff x="2564552" y="1162921"/>
              <a:chExt cx="896112" cy="457200"/>
            </a:xfrm>
          </p:grpSpPr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 flipV="1">
                <a:off x="2564552" y="1162921"/>
                <a:ext cx="896112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25" name="Line 10"/>
              <p:cNvSpPr>
                <a:spLocks noChangeShapeType="1"/>
              </p:cNvSpPr>
              <p:nvPr/>
            </p:nvSpPr>
            <p:spPr bwMode="auto">
              <a:xfrm>
                <a:off x="3429000" y="1162921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  <p:grpSp>
          <p:nvGrpSpPr>
            <p:cNvPr id="21" name="Group 55"/>
            <p:cNvGrpSpPr/>
            <p:nvPr/>
          </p:nvGrpSpPr>
          <p:grpSpPr>
            <a:xfrm>
              <a:off x="1513367" y="2438400"/>
              <a:ext cx="640080" cy="795668"/>
              <a:chOff x="1513367" y="2438400"/>
              <a:chExt cx="640080" cy="795668"/>
            </a:xfrm>
          </p:grpSpPr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 flipV="1">
                <a:off x="1524000" y="2438400"/>
                <a:ext cx="0" cy="795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V="1">
                <a:off x="1513367" y="2438400"/>
                <a:ext cx="64008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168536" y="488879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Ideal Steady State CSTR Design Equation: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154335" y="5420029"/>
            <a:ext cx="1981200" cy="8382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068446" y="5481891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terms of concentration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170690" y="5481891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in terms of flow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25507" y="6143611"/>
            <a:ext cx="130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 (upsilon)</a:t>
            </a:r>
            <a:endParaRPr lang="en-US" sz="1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Evaluation of Integrals (A.4)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914400"/>
            <a:ext cx="404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one-third rule (3-point):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267200" y="12954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" name="Equation" r:id="rId3" imgW="4572000" imgH="914400" progId="Equation.3">
                  <p:embed/>
                </p:oleObj>
              </mc:Choice>
              <mc:Fallback>
                <p:oleObj name="Equation" r:id="rId3" imgW="45720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954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38700" y="2209800"/>
          <a:ext cx="3429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" name="Equation" r:id="rId5" imgW="3429000" imgH="723600" progId="Equation.3">
                  <p:embed/>
                </p:oleObj>
              </mc:Choice>
              <mc:Fallback>
                <p:oleObj name="Equation" r:id="rId5" imgW="3429000" imgH="723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209800"/>
                        <a:ext cx="3429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8160" y="914400"/>
            <a:ext cx="3110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Trapezoidal rule (2-point):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18160" y="1295400"/>
          <a:ext cx="339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" name="Equation" r:id="rId7" imgW="3390840" imgH="914400" progId="Equation.3">
                  <p:embed/>
                </p:oleObj>
              </mc:Choice>
              <mc:Fallback>
                <p:oleObj name="Equation" r:id="rId7" imgW="3390840" imgH="914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295400"/>
                        <a:ext cx="3390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356360" y="2209800"/>
          <a:ext cx="149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" name="Equation" r:id="rId9" imgW="1498320" imgH="380880" progId="Equation.3">
                  <p:embed/>
                </p:oleObj>
              </mc:Choice>
              <mc:Fallback>
                <p:oleObj name="Equation" r:id="rId9" imgW="1498320" imgH="380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360" y="2209800"/>
                        <a:ext cx="1498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98120" y="914400"/>
            <a:ext cx="393192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29100" y="914400"/>
            <a:ext cx="4724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2300" y="3322320"/>
            <a:ext cx="438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three-eights rule (4-point):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774899"/>
              </p:ext>
            </p:extLst>
          </p:nvPr>
        </p:nvGraphicFramePr>
        <p:xfrm>
          <a:off x="393700" y="3886200"/>
          <a:ext cx="588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5" name="Equation" r:id="rId11" imgW="5879880" imgH="914400" progId="Equation.3">
                  <p:embed/>
                </p:oleObj>
              </mc:Choice>
              <mc:Fallback>
                <p:oleObj name="Equation" r:id="rId11" imgW="587988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86200"/>
                        <a:ext cx="5880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42412"/>
              </p:ext>
            </p:extLst>
          </p:nvPr>
        </p:nvGraphicFramePr>
        <p:xfrm>
          <a:off x="6794500" y="4076700"/>
          <a:ext cx="1778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" name="Equation" r:id="rId13" imgW="1777680" imgH="723600" progId="Equation.3">
                  <p:embed/>
                </p:oleObj>
              </mc:Choice>
              <mc:Fallback>
                <p:oleObj name="Equation" r:id="rId13" imgW="1777680" imgH="723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4076700"/>
                        <a:ext cx="1778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499916"/>
              </p:ext>
            </p:extLst>
          </p:nvPr>
        </p:nvGraphicFramePr>
        <p:xfrm>
          <a:off x="5346700" y="3505200"/>
          <a:ext cx="340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7" name="Equation" r:id="rId15" imgW="3403440" imgH="380880" progId="Equation.3">
                  <p:embed/>
                </p:oleObj>
              </mc:Choice>
              <mc:Fallback>
                <p:oleObj name="Equation" r:id="rId15" imgW="3403440" imgH="380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505200"/>
                        <a:ext cx="3403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90500" y="3246120"/>
            <a:ext cx="8763000" cy="1645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3824" y="5074920"/>
            <a:ext cx="401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five-point </a:t>
            </a:r>
            <a:r>
              <a:rPr lang="en-US" sz="2000" dirty="0" err="1" smtClean="0"/>
              <a:t>quadrature</a:t>
            </a:r>
            <a:r>
              <a:rPr lang="en-US" sz="2000" dirty="0" smtClean="0"/>
              <a:t> 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35410"/>
              </p:ext>
            </p:extLst>
          </p:nvPr>
        </p:nvGraphicFramePr>
        <p:xfrm>
          <a:off x="190499" y="5440871"/>
          <a:ext cx="689610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" name="Equation" r:id="rId17" imgW="6895800" imgH="914400" progId="Equation.3">
                  <p:embed/>
                </p:oleObj>
              </mc:Choice>
              <mc:Fallback>
                <p:oleObj name="Equation" r:id="rId17" imgW="6895800" imgH="914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" y="5440871"/>
                        <a:ext cx="689610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137505"/>
              </p:ext>
            </p:extLst>
          </p:nvPr>
        </p:nvGraphicFramePr>
        <p:xfrm>
          <a:off x="7261860" y="5512308"/>
          <a:ext cx="1790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" name="Equation" r:id="rId19" imgW="1790640" imgH="723600" progId="Equation.3">
                  <p:embed/>
                </p:oleObj>
              </mc:Choice>
              <mc:Fallback>
                <p:oleObj name="Equation" r:id="rId19" imgW="1790640" imgH="723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860" y="5512308"/>
                        <a:ext cx="1790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192024" y="4983480"/>
            <a:ext cx="8763000" cy="1493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10626"/>
              </p:ext>
            </p:extLst>
          </p:nvPr>
        </p:nvGraphicFramePr>
        <p:xfrm>
          <a:off x="838200" y="9906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0.4</a:t>
                      </a:r>
                      <a:endParaRPr lang="en-US" sz="20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Sizing a PFR with a </a:t>
            </a:r>
            <a:r>
              <a:rPr lang="en-US" dirty="0" err="1" smtClean="0"/>
              <a:t>Levenspiel</a:t>
            </a:r>
            <a:r>
              <a:rPr lang="en-US" dirty="0" smtClean="0"/>
              <a:t> Plot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73852"/>
              </p:ext>
            </p:extLst>
          </p:nvPr>
        </p:nvGraphicFramePr>
        <p:xfrm>
          <a:off x="838200" y="9906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1824335"/>
            <a:ext cx="260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V</a:t>
            </a:r>
            <a:r>
              <a:rPr lang="en-US" sz="2400" baseline="-25000" dirty="0" smtClean="0">
                <a:solidFill>
                  <a:srgbClr val="0000CC"/>
                </a:solidFill>
              </a:rPr>
              <a:t>PFR</a:t>
            </a:r>
            <a:r>
              <a:rPr lang="en-US" sz="2400" dirty="0" smtClean="0">
                <a:solidFill>
                  <a:srgbClr val="0000CC"/>
                </a:solidFill>
              </a:rPr>
              <a:t> for X</a:t>
            </a:r>
            <a:r>
              <a:rPr lang="en-US" sz="2400" baseline="-25000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 = 0.4?</a:t>
            </a:r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902084"/>
              </p:ext>
            </p:extLst>
          </p:nvPr>
        </p:nvGraphicFramePr>
        <p:xfrm>
          <a:off x="3200400" y="1828800"/>
          <a:ext cx="3048000" cy="86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2" name="Equation" r:id="rId3" imgW="3365280" imgH="952200" progId="Equation.3">
                  <p:embed/>
                </p:oleObj>
              </mc:Choice>
              <mc:Fallback>
                <p:oleObj name="Equation" r:id="rId3" imgW="33652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28800"/>
                        <a:ext cx="3048000" cy="860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743200"/>
            <a:ext cx="4567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Simpson’s one-third rule (3-point):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395255"/>
              </p:ext>
            </p:extLst>
          </p:nvPr>
        </p:nvGraphicFramePr>
        <p:xfrm>
          <a:off x="819150" y="5975350"/>
          <a:ext cx="5054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3" name="Equation" r:id="rId5" imgW="5054400" imgH="634680" progId="Equation.DSMT4">
                  <p:embed/>
                </p:oleObj>
              </mc:Choice>
              <mc:Fallback>
                <p:oleObj name="Equation" r:id="rId5" imgW="50544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975350"/>
                        <a:ext cx="5054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60985"/>
              </p:ext>
            </p:extLst>
          </p:nvPr>
        </p:nvGraphicFramePr>
        <p:xfrm>
          <a:off x="381000" y="32004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4" name="Equation" r:id="rId7" imgW="4572000" imgH="914400" progId="Equation.3">
                  <p:embed/>
                </p:oleObj>
              </mc:Choice>
              <mc:Fallback>
                <p:oleObj name="Equation" r:id="rId7" imgW="4572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399209"/>
              </p:ext>
            </p:extLst>
          </p:nvPr>
        </p:nvGraphicFramePr>
        <p:xfrm>
          <a:off x="5212080" y="3276600"/>
          <a:ext cx="3594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5" name="Equation" r:id="rId9" imgW="3593880" imgH="723600" progId="Equation.3">
                  <p:embed/>
                </p:oleObj>
              </mc:Choice>
              <mc:Fallback>
                <p:oleObj name="Equation" r:id="rId9" imgW="3593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080" y="3276600"/>
                        <a:ext cx="3594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291340"/>
              </p:ext>
            </p:extLst>
          </p:nvPr>
        </p:nvGraphicFramePr>
        <p:xfrm>
          <a:off x="1492250" y="4902200"/>
          <a:ext cx="6159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6" name="Equation" r:id="rId11" imgW="6159240" imgH="812520" progId="Equation.DSMT4">
                  <p:embed/>
                </p:oleObj>
              </mc:Choice>
              <mc:Fallback>
                <p:oleObj name="Equation" r:id="rId11" imgW="615924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4902200"/>
                        <a:ext cx="6159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403726"/>
              </p:ext>
            </p:extLst>
          </p:nvPr>
        </p:nvGraphicFramePr>
        <p:xfrm>
          <a:off x="2120900" y="4114800"/>
          <a:ext cx="490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7" name="Equation" r:id="rId13" imgW="4902120" imgH="723600" progId="Equation.3">
                  <p:embed/>
                </p:oleObj>
              </mc:Choice>
              <mc:Fallback>
                <p:oleObj name="Equation" r:id="rId13" imgW="49021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114800"/>
                        <a:ext cx="4902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48400" y="6098990"/>
            <a:ext cx="276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area under the curve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10400" y="2274860"/>
            <a:ext cx="1752600" cy="1230340"/>
            <a:chOff x="7010400" y="2274860"/>
            <a:chExt cx="1752600" cy="1230340"/>
          </a:xfrm>
        </p:grpSpPr>
        <p:sp>
          <p:nvSpPr>
            <p:cNvPr id="3" name="TextBox 2"/>
            <p:cNvSpPr txBox="1"/>
            <p:nvPr/>
          </p:nvSpPr>
          <p:spPr>
            <a:xfrm>
              <a:off x="7010400" y="227486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/>
                  <a:cs typeface="Arial"/>
                </a:rPr>
                <a:t>X</a:t>
              </a:r>
              <a:r>
                <a:rPr lang="en-US" baseline="-25000" dirty="0" smtClean="0">
                  <a:solidFill>
                    <a:srgbClr val="FF0000"/>
                  </a:solidFill>
                  <a:latin typeface="Arial"/>
                  <a:cs typeface="Arial"/>
                </a:rPr>
                <a:t>A</a:t>
              </a:r>
              <a:r>
                <a:rPr lang="en-US" dirty="0" smtClean="0">
                  <a:solidFill>
                    <a:srgbClr val="FF0000"/>
                  </a:solidFill>
                  <a:latin typeface="Arial"/>
                  <a:cs typeface="Arial"/>
                </a:rPr>
                <a:t> increments must be equal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8382000" y="2921191"/>
              <a:ext cx="228600" cy="58400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 flipH="1">
            <a:off x="4231575" y="2743200"/>
            <a:ext cx="2819400" cy="1600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3570" y="13525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0.89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470" y="1344930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1.33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5350" y="1348740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2.05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9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4" grpId="0"/>
      <p:bldP spid="7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Reactors in Series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practice, reactors are usually connected so the exit stream of one reactor is the feed stream for the next reactor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3700" y="2057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Conversion up to point </a:t>
            </a:r>
            <a:r>
              <a:rPr lang="en-US" sz="2400" dirty="0" err="1" smtClean="0"/>
              <a:t>i</a:t>
            </a:r>
            <a:r>
              <a:rPr lang="en-US" sz="2400" dirty="0" smtClean="0"/>
              <a:t> (no side streams):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333988"/>
              </p:ext>
            </p:extLst>
          </p:nvPr>
        </p:nvGraphicFramePr>
        <p:xfrm>
          <a:off x="3746500" y="2170176"/>
          <a:ext cx="4940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2" name="Equation" r:id="rId3" imgW="4940280" imgH="672840" progId="Equation.3">
                  <p:embed/>
                </p:oleObj>
              </mc:Choice>
              <mc:Fallback>
                <p:oleObj name="Equation" r:id="rId3" imgW="494028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170176"/>
                        <a:ext cx="4940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1058069" y="3379714"/>
            <a:ext cx="7027863" cy="2335286"/>
            <a:chOff x="533400" y="3215640"/>
            <a:chExt cx="7027863" cy="2335286"/>
          </a:xfrm>
        </p:grpSpPr>
        <p:grpSp>
          <p:nvGrpSpPr>
            <p:cNvPr id="79" name="Group 78"/>
            <p:cNvGrpSpPr/>
            <p:nvPr/>
          </p:nvGrpSpPr>
          <p:grpSpPr>
            <a:xfrm>
              <a:off x="533400" y="3221737"/>
              <a:ext cx="7027863" cy="2329189"/>
              <a:chOff x="533400" y="3221737"/>
              <a:chExt cx="7027863" cy="2329189"/>
            </a:xfrm>
          </p:grpSpPr>
          <p:grpSp>
            <p:nvGrpSpPr>
              <p:cNvPr id="44" name="Group 54"/>
              <p:cNvGrpSpPr>
                <a:grpSpLocks/>
              </p:cNvGrpSpPr>
              <p:nvPr/>
            </p:nvGrpSpPr>
            <p:grpSpPr bwMode="auto">
              <a:xfrm>
                <a:off x="533400" y="3221737"/>
                <a:ext cx="7027863" cy="2329189"/>
                <a:chOff x="990600" y="3613604"/>
                <a:chExt cx="7027521" cy="2328685"/>
              </a:xfrm>
            </p:grpSpPr>
            <p:grpSp>
              <p:nvGrpSpPr>
                <p:cNvPr id="45" name="Group 7"/>
                <p:cNvGrpSpPr>
                  <a:grpSpLocks/>
                </p:cNvGrpSpPr>
                <p:nvPr/>
              </p:nvGrpSpPr>
              <p:grpSpPr bwMode="auto">
                <a:xfrm>
                  <a:off x="990600" y="3613604"/>
                  <a:ext cx="4894087" cy="1959434"/>
                  <a:chOff x="4648200" y="3537404"/>
                  <a:chExt cx="4894087" cy="1959434"/>
                </a:xfrm>
              </p:grpSpPr>
              <p:grpSp>
                <p:nvGrpSpPr>
                  <p:cNvPr id="59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5562557" y="3657325"/>
                    <a:ext cx="1077862" cy="1839513"/>
                    <a:chOff x="5562557" y="3657325"/>
                    <a:chExt cx="1077862" cy="1839513"/>
                  </a:xfrm>
                </p:grpSpPr>
                <p:sp>
                  <p:nvSpPr>
                    <p:cNvPr id="7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62557" y="4114426"/>
                      <a:ext cx="1066750" cy="138241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miter lim="800000"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 algn="ctr" eaLnBrk="0" hangingPunct="0">
                        <a:defRPr/>
                      </a:pPr>
                      <a:endParaRPr lang="en-US" altLang="en-US">
                        <a:solidFill>
                          <a:srgbClr val="FFFF00"/>
                        </a:solidFill>
                        <a:latin typeface="Helvetica" pitchFamily="34" charset="0"/>
                      </a:endParaRPr>
                    </a:p>
                  </p:txBody>
                </p:sp>
                <p:sp>
                  <p:nvSpPr>
                    <p:cNvPr id="7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95932" y="3657325"/>
                      <a:ext cx="0" cy="15236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3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95932" y="5104811"/>
                      <a:ext cx="380982" cy="152367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4950" y="5104811"/>
                      <a:ext cx="380982" cy="152367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5562557" y="4635013"/>
                      <a:ext cx="1077862" cy="1777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6"/>
                        </a:cxn>
                        <a:cxn ang="0">
                          <a:pos x="192" y="8"/>
                        </a:cxn>
                        <a:cxn ang="0">
                          <a:pos x="240" y="104"/>
                        </a:cxn>
                        <a:cxn ang="0">
                          <a:pos x="384" y="56"/>
                        </a:cxn>
                        <a:cxn ang="0">
                          <a:pos x="528" y="56"/>
                        </a:cxn>
                        <a:cxn ang="0">
                          <a:pos x="624" y="8"/>
                        </a:cxn>
                        <a:cxn ang="0">
                          <a:pos x="672" y="56"/>
                        </a:cxn>
                        <a:cxn ang="0">
                          <a:pos x="672" y="104"/>
                        </a:cxn>
                      </a:cxnLst>
                      <a:rect l="0" t="0" r="r" b="b"/>
                      <a:pathLst>
                        <a:path w="679" h="112">
                          <a:moveTo>
                            <a:pt x="0" y="56"/>
                          </a:moveTo>
                          <a:cubicBezTo>
                            <a:pt x="76" y="28"/>
                            <a:pt x="152" y="0"/>
                            <a:pt x="192" y="8"/>
                          </a:cubicBezTo>
                          <a:cubicBezTo>
                            <a:pt x="231" y="15"/>
                            <a:pt x="207" y="95"/>
                            <a:pt x="240" y="104"/>
                          </a:cubicBezTo>
                          <a:cubicBezTo>
                            <a:pt x="272" y="112"/>
                            <a:pt x="336" y="64"/>
                            <a:pt x="384" y="56"/>
                          </a:cubicBezTo>
                          <a:cubicBezTo>
                            <a:pt x="432" y="48"/>
                            <a:pt x="488" y="63"/>
                            <a:pt x="528" y="56"/>
                          </a:cubicBezTo>
                          <a:cubicBezTo>
                            <a:pt x="567" y="48"/>
                            <a:pt x="600" y="8"/>
                            <a:pt x="624" y="8"/>
                          </a:cubicBezTo>
                          <a:cubicBezTo>
                            <a:pt x="648" y="8"/>
                            <a:pt x="664" y="40"/>
                            <a:pt x="672" y="56"/>
                          </a:cubicBezTo>
                          <a:cubicBezTo>
                            <a:pt x="679" y="71"/>
                            <a:pt x="675" y="87"/>
                            <a:pt x="672" y="104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648200" y="3885875"/>
                    <a:ext cx="1219143" cy="533284"/>
                    <a:chOff x="4648200" y="3885875"/>
                    <a:chExt cx="1219143" cy="533284"/>
                  </a:xfrm>
                </p:grpSpPr>
                <p:grpSp>
                  <p:nvGrpSpPr>
                    <p:cNvPr id="67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0593" y="3885875"/>
                      <a:ext cx="1066750" cy="533284"/>
                      <a:chOff x="4800593" y="3885875"/>
                      <a:chExt cx="1066750" cy="533284"/>
                    </a:xfrm>
                  </p:grpSpPr>
                  <p:sp>
                    <p:nvSpPr>
                      <p:cNvPr id="6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800593" y="3885875"/>
                        <a:ext cx="1066750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7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867343" y="3885875"/>
                        <a:ext cx="0" cy="533284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  <a:round/>
                        <a:headEnd/>
                        <a:tailEnd type="triangle" w="med" len="med"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</p:grpSp>
                <p:sp>
                  <p:nvSpPr>
                    <p:cNvPr id="68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48200" y="4038242"/>
                      <a:ext cx="685768" cy="3692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>
                      <a:outerShdw dist="25400" sx="1000" sy="1000" algn="ctr" rotWithShape="0">
                        <a:srgbClr val="000000"/>
                      </a:outerShdw>
                    </a:effectLst>
                  </p:spPr>
                  <p:txBody>
                    <a:bodyPr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defRPr/>
                      </a:pPr>
                      <a:r>
                        <a:rPr lang="en-US" altLang="en-US" u="none" dirty="0" smtClean="0">
                          <a:latin typeface="Helvetica" pitchFamily="34" charset="0"/>
                        </a:rPr>
                        <a:t>F</a:t>
                      </a:r>
                      <a:r>
                        <a:rPr lang="en-US" altLang="en-US" u="none" baseline="-25000" dirty="0" smtClean="0">
                          <a:latin typeface="Helvetica" pitchFamily="34" charset="0"/>
                        </a:rPr>
                        <a:t>A0</a:t>
                      </a:r>
                      <a:endParaRPr lang="en-US" altLang="en-US" u="none" dirty="0">
                        <a:latin typeface="Helvetica" pitchFamily="34" charset="0"/>
                      </a:endParaRPr>
                    </a:p>
                  </p:txBody>
                </p:sp>
              </p:grpSp>
              <p:grpSp>
                <p:nvGrpSpPr>
                  <p:cNvPr id="61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6025639" y="3537404"/>
                    <a:ext cx="3516648" cy="1338856"/>
                    <a:chOff x="6025639" y="3537404"/>
                    <a:chExt cx="3516648" cy="1338856"/>
                  </a:xfrm>
                </p:grpSpPr>
                <p:grpSp>
                  <p:nvGrpSpPr>
                    <p:cNvPr id="62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24521" y="3873691"/>
                      <a:ext cx="3217766" cy="1002569"/>
                      <a:chOff x="6324521" y="3873691"/>
                      <a:chExt cx="3217766" cy="1002569"/>
                    </a:xfrm>
                  </p:grpSpPr>
                  <p:sp>
                    <p:nvSpPr>
                      <p:cNvPr id="6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6324521" y="3885875"/>
                        <a:ext cx="1066750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  <a:round/>
                        <a:headEnd/>
                        <a:tailEnd type="triangle"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6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542287" y="3873691"/>
                        <a:ext cx="0" cy="53328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  <a:round/>
                        <a:headEnd/>
                        <a:tailEnd type="triangle" w="med" len="med"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6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6324521" y="3885875"/>
                        <a:ext cx="0" cy="99038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</p:grpSp>
                <p:sp>
                  <p:nvSpPr>
                    <p:cNvPr id="6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25639" y="3537404"/>
                      <a:ext cx="1752516" cy="10615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>
                      <a:outerShdw dist="25400" sx="1000" sy="1000" algn="ctr" rotWithShape="0">
                        <a:srgbClr val="000000"/>
                      </a:outerShdw>
                    </a:effectLst>
                  </p:spPr>
                  <p:txBody>
                    <a:bodyPr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defRPr/>
                      </a:pPr>
                      <a:r>
                        <a:rPr lang="en-US" altLang="en-US" u="none" dirty="0" smtClean="0"/>
                        <a:t>F</a:t>
                      </a:r>
                      <a:r>
                        <a:rPr lang="en-US" altLang="en-US" u="none" baseline="-25000" dirty="0" smtClean="0"/>
                        <a:t>A1</a:t>
                      </a:r>
                      <a:r>
                        <a:rPr lang="en-US" altLang="en-US" u="none" dirty="0" smtClean="0"/>
                        <a:t> </a:t>
                      </a:r>
                    </a:p>
                    <a:p>
                      <a:pPr algn="ctr" eaLnBrk="0" hangingPunct="0">
                        <a:spcBef>
                          <a:spcPct val="50000"/>
                        </a:spcBef>
                        <a:defRPr/>
                      </a:pPr>
                      <a:r>
                        <a:rPr lang="en-US" altLang="en-US" dirty="0" err="1" smtClean="0"/>
                        <a:t>i</a:t>
                      </a:r>
                      <a:r>
                        <a:rPr lang="en-US" altLang="en-US" dirty="0" smtClean="0"/>
                        <a:t>=1</a:t>
                      </a:r>
                    </a:p>
                    <a:p>
                      <a:pPr algn="ctr" eaLnBrk="0" hangingPunct="0">
                        <a:defRPr/>
                      </a:pPr>
                      <a:r>
                        <a:rPr lang="en-US" altLang="en-US" u="none" dirty="0" smtClean="0"/>
                        <a:t>X</a:t>
                      </a:r>
                      <a:r>
                        <a:rPr lang="en-US" altLang="en-US" u="none" baseline="-25000" dirty="0" smtClean="0"/>
                        <a:t>1</a:t>
                      </a:r>
                      <a:endParaRPr lang="en-US" altLang="en-US" u="none" dirty="0"/>
                    </a:p>
                  </p:txBody>
                </p:sp>
              </p:grpSp>
            </p:grpSp>
            <p:grpSp>
              <p:nvGrpSpPr>
                <p:cNvPr id="46" name="Group 38"/>
                <p:cNvGrpSpPr>
                  <a:grpSpLocks/>
                </p:cNvGrpSpPr>
                <p:nvPr/>
              </p:nvGrpSpPr>
              <p:grpSpPr bwMode="auto">
                <a:xfrm>
                  <a:off x="5562377" y="3762098"/>
                  <a:ext cx="1077861" cy="1810945"/>
                  <a:chOff x="7677833" y="3656870"/>
                  <a:chExt cx="1077861" cy="1810945"/>
                </a:xfrm>
              </p:grpSpPr>
              <p:sp>
                <p:nvSpPr>
                  <p:cNvPr id="5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677834" y="4113971"/>
                    <a:ext cx="1066749" cy="1353844"/>
                  </a:xfrm>
                  <a:prstGeom prst="rect">
                    <a:avLst/>
                  </a:prstGeom>
                  <a:noFill/>
                  <a:ln w="38100">
                    <a:solidFill>
                      <a:srgbClr val="0070C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 algn="ctr" eaLnBrk="0" hangingPunct="0">
                      <a:defRPr/>
                    </a:pPr>
                    <a:endParaRPr lang="en-US" altLang="en-US">
                      <a:solidFill>
                        <a:srgbClr val="FFFF00"/>
                      </a:solidFill>
                      <a:latin typeface="Helvetica" pitchFamily="34" charset="0"/>
                    </a:endParaRPr>
                  </a:p>
                </p:txBody>
              </p:sp>
              <p:sp>
                <p:nvSpPr>
                  <p:cNvPr id="5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211207" y="3656870"/>
                    <a:ext cx="0" cy="152367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8211207" y="5104357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7830226" y="5104357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8" name="Freeform 15"/>
                  <p:cNvSpPr>
                    <a:spLocks/>
                  </p:cNvSpPr>
                  <p:nvPr/>
                </p:nvSpPr>
                <p:spPr bwMode="auto">
                  <a:xfrm>
                    <a:off x="7677833" y="4634558"/>
                    <a:ext cx="1077861" cy="177762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92" y="8"/>
                      </a:cxn>
                      <a:cxn ang="0">
                        <a:pos x="240" y="104"/>
                      </a:cxn>
                      <a:cxn ang="0">
                        <a:pos x="384" y="56"/>
                      </a:cxn>
                      <a:cxn ang="0">
                        <a:pos x="528" y="56"/>
                      </a:cxn>
                      <a:cxn ang="0">
                        <a:pos x="624" y="8"/>
                      </a:cxn>
                      <a:cxn ang="0">
                        <a:pos x="672" y="56"/>
                      </a:cxn>
                      <a:cxn ang="0">
                        <a:pos x="672" y="104"/>
                      </a:cxn>
                    </a:cxnLst>
                    <a:rect l="0" t="0" r="r" b="b"/>
                    <a:pathLst>
                      <a:path w="679" h="112">
                        <a:moveTo>
                          <a:pt x="0" y="56"/>
                        </a:moveTo>
                        <a:cubicBezTo>
                          <a:pt x="76" y="28"/>
                          <a:pt x="152" y="0"/>
                          <a:pt x="192" y="8"/>
                        </a:cubicBezTo>
                        <a:cubicBezTo>
                          <a:pt x="231" y="15"/>
                          <a:pt x="207" y="95"/>
                          <a:pt x="240" y="104"/>
                        </a:cubicBezTo>
                        <a:cubicBezTo>
                          <a:pt x="272" y="112"/>
                          <a:pt x="336" y="64"/>
                          <a:pt x="384" y="56"/>
                        </a:cubicBezTo>
                        <a:cubicBezTo>
                          <a:pt x="432" y="48"/>
                          <a:pt x="488" y="63"/>
                          <a:pt x="528" y="56"/>
                        </a:cubicBezTo>
                        <a:cubicBezTo>
                          <a:pt x="567" y="48"/>
                          <a:pt x="600" y="8"/>
                          <a:pt x="624" y="8"/>
                        </a:cubicBezTo>
                        <a:cubicBezTo>
                          <a:pt x="648" y="8"/>
                          <a:pt x="664" y="40"/>
                          <a:pt x="672" y="56"/>
                        </a:cubicBezTo>
                        <a:cubicBezTo>
                          <a:pt x="679" y="71"/>
                          <a:pt x="675" y="87"/>
                          <a:pt x="672" y="104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7" name="Group 39"/>
                <p:cNvGrpSpPr>
                  <a:grpSpLocks/>
                </p:cNvGrpSpPr>
                <p:nvPr/>
              </p:nvGrpSpPr>
              <p:grpSpPr bwMode="auto">
                <a:xfrm>
                  <a:off x="6511656" y="3990649"/>
                  <a:ext cx="1066748" cy="991973"/>
                  <a:chOff x="8627112" y="3885421"/>
                  <a:chExt cx="1066748" cy="991973"/>
                </a:xfrm>
              </p:grpSpPr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7112" y="3885421"/>
                    <a:ext cx="106674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9693860" y="3885421"/>
                    <a:ext cx="0" cy="534872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7112" y="3885421"/>
                    <a:ext cx="0" cy="991973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3975" y="5573037"/>
                  <a:ext cx="175251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V</a:t>
                  </a:r>
                  <a:r>
                    <a:rPr lang="en-US" altLang="en-US" u="none" baseline="-25000" dirty="0" smtClean="0"/>
                    <a:t>1</a:t>
                  </a:r>
                  <a:endParaRPr lang="en-US" altLang="en-US" u="none" dirty="0"/>
                </a:p>
              </p:txBody>
            </p:sp>
            <p:sp>
              <p:nvSpPr>
                <p:cNvPr id="4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587776" y="5561935"/>
                  <a:ext cx="106674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V</a:t>
                  </a:r>
                  <a:r>
                    <a:rPr lang="en-US" altLang="en-US" u="none" baseline="-25000" dirty="0" smtClean="0"/>
                    <a:t>3</a:t>
                  </a:r>
                  <a:endParaRPr lang="en-US" altLang="en-US" u="none" dirty="0"/>
                </a:p>
              </p:txBody>
            </p:sp>
            <p:sp>
              <p:nvSpPr>
                <p:cNvPr id="5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256158" y="4571548"/>
                  <a:ext cx="761963" cy="9231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altLang="en-US" u="none" dirty="0" smtClean="0"/>
                    <a:t>F</a:t>
                  </a:r>
                  <a:r>
                    <a:rPr lang="en-US" altLang="en-US" u="none" baseline="-25000" dirty="0" smtClean="0"/>
                    <a:t>A3</a:t>
                  </a:r>
                  <a:r>
                    <a:rPr lang="en-US" altLang="en-US" u="none" dirty="0" smtClean="0"/>
                    <a:t> </a:t>
                  </a:r>
                  <a:r>
                    <a:rPr lang="en-US" altLang="en-US" u="none" dirty="0" err="1" smtClean="0"/>
                    <a:t>i</a:t>
                  </a:r>
                  <a:r>
                    <a:rPr lang="en-US" altLang="en-US" u="none" dirty="0" smtClean="0"/>
                    <a:t>=3 X</a:t>
                  </a:r>
                  <a:r>
                    <a:rPr lang="en-US" altLang="en-US" u="none" baseline="-25000" dirty="0" smtClean="0"/>
                    <a:t>3</a:t>
                  </a:r>
                  <a:endParaRPr lang="en-US" altLang="en-US" u="none" baseline="-25000" dirty="0"/>
                </a:p>
              </p:txBody>
            </p:sp>
          </p:grpSp>
          <p:sp>
            <p:nvSpPr>
              <p:cNvPr id="76" name="Rectangle 11"/>
              <p:cNvSpPr>
                <a:spLocks noChangeArrowheads="1"/>
              </p:cNvSpPr>
              <p:nvPr/>
            </p:nvSpPr>
            <p:spPr bwMode="auto">
              <a:xfrm>
                <a:off x="3276600" y="3352799"/>
                <a:ext cx="1066800" cy="45720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77" name="Text Box 24"/>
              <p:cNvSpPr txBox="1">
                <a:spLocks noChangeArrowheads="1"/>
              </p:cNvSpPr>
              <p:nvPr/>
            </p:nvSpPr>
            <p:spPr bwMode="auto">
              <a:xfrm>
                <a:off x="3429000" y="3429000"/>
                <a:ext cx="762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25400" sx="1000" sy="1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V</a:t>
                </a:r>
                <a:r>
                  <a:rPr lang="en-US" altLang="en-US" u="none" baseline="-25000" dirty="0" smtClean="0"/>
                  <a:t>2</a:t>
                </a:r>
                <a:endParaRPr lang="en-US" altLang="en-US" u="none" dirty="0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flipV="1">
                <a:off x="4343400" y="3569208"/>
                <a:ext cx="109728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0" name="Text Box 24"/>
            <p:cNvSpPr txBox="1">
              <a:spLocks noChangeArrowheads="1"/>
            </p:cNvSpPr>
            <p:nvPr/>
          </p:nvSpPr>
          <p:spPr bwMode="auto">
            <a:xfrm>
              <a:off x="3894931" y="3215640"/>
              <a:ext cx="1752600" cy="10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F</a:t>
              </a:r>
              <a:r>
                <a:rPr lang="en-US" altLang="en-US" u="none" baseline="-25000" dirty="0" smtClean="0"/>
                <a:t>A2</a:t>
              </a:r>
              <a:r>
                <a:rPr lang="en-US" altLang="en-US" u="none" dirty="0" smtClean="0"/>
                <a:t> </a:t>
              </a:r>
            </a:p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dirty="0" err="1" smtClean="0"/>
                <a:t>i</a:t>
              </a:r>
              <a:r>
                <a:rPr lang="en-US" altLang="en-US" dirty="0" smtClean="0"/>
                <a:t>=2</a:t>
              </a:r>
            </a:p>
            <a:p>
              <a:pPr algn="ctr" eaLnBrk="0" hangingPunct="0">
                <a:defRPr/>
              </a:pPr>
              <a:r>
                <a:rPr lang="en-US" altLang="en-US" u="none" dirty="0" smtClean="0"/>
                <a:t>X</a:t>
              </a:r>
              <a:r>
                <a:rPr lang="en-US" altLang="en-US" u="none" baseline="-25000" dirty="0" smtClean="0"/>
                <a:t>2</a:t>
              </a:r>
              <a:endParaRPr lang="en-US" altLang="en-US" u="none" dirty="0"/>
            </a:p>
          </p:txBody>
        </p:sp>
      </p:grp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3429000" y="6013450"/>
          <a:ext cx="22860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3" name="Equation" r:id="rId5" imgW="2070000" imgH="355320" progId="Equation.3">
                  <p:embed/>
                </p:oleObj>
              </mc:Choice>
              <mc:Fallback>
                <p:oleObj name="Equation" r:id="rId5" imgW="207000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13450"/>
                        <a:ext cx="22860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CSTRs in Series</a:t>
            </a:r>
            <a:endParaRPr lang="en-US" dirty="0"/>
          </a:p>
        </p:txBody>
      </p:sp>
      <p:grpSp>
        <p:nvGrpSpPr>
          <p:cNvPr id="48" name="Group 54"/>
          <p:cNvGrpSpPr>
            <a:grpSpLocks/>
          </p:cNvGrpSpPr>
          <p:nvPr/>
        </p:nvGrpSpPr>
        <p:grpSpPr bwMode="auto">
          <a:xfrm>
            <a:off x="0" y="990600"/>
            <a:ext cx="3962400" cy="2415621"/>
            <a:chOff x="1295388" y="3516084"/>
            <a:chExt cx="3962217" cy="2415096"/>
          </a:xfrm>
        </p:grpSpPr>
        <p:grpSp>
          <p:nvGrpSpPr>
            <p:cNvPr id="49" name="Group 7"/>
            <p:cNvGrpSpPr>
              <a:grpSpLocks/>
            </p:cNvGrpSpPr>
            <p:nvPr/>
          </p:nvGrpSpPr>
          <p:grpSpPr bwMode="auto">
            <a:xfrm>
              <a:off x="1295388" y="3516084"/>
              <a:ext cx="2776405" cy="1980770"/>
              <a:chOff x="4952988" y="3439884"/>
              <a:chExt cx="2776405" cy="1980770"/>
            </a:xfrm>
          </p:grpSpPr>
          <p:grpSp>
            <p:nvGrpSpPr>
              <p:cNvPr id="63" name="Group 38"/>
              <p:cNvGrpSpPr>
                <a:grpSpLocks/>
              </p:cNvGrpSpPr>
              <p:nvPr/>
            </p:nvGrpSpPr>
            <p:grpSpPr bwMode="auto">
              <a:xfrm>
                <a:off x="5562557" y="3657325"/>
                <a:ext cx="1077862" cy="1763329"/>
                <a:chOff x="5562557" y="3657325"/>
                <a:chExt cx="1077862" cy="1763329"/>
              </a:xfrm>
            </p:grpSpPr>
            <p:sp>
              <p:nvSpPr>
                <p:cNvPr id="75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557" y="4114426"/>
                  <a:ext cx="1066750" cy="1306228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76" name="Line 12"/>
                <p:cNvSpPr>
                  <a:spLocks noChangeShapeType="1"/>
                </p:cNvSpPr>
                <p:nvPr/>
              </p:nvSpPr>
              <p:spPr bwMode="auto">
                <a:xfrm>
                  <a:off x="6095932" y="3657325"/>
                  <a:ext cx="0" cy="1523669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Oval 13"/>
                <p:cNvSpPr>
                  <a:spLocks noChangeArrowheads="1"/>
                </p:cNvSpPr>
                <p:nvPr/>
              </p:nvSpPr>
              <p:spPr bwMode="auto">
                <a:xfrm>
                  <a:off x="6095932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Oval 14"/>
                <p:cNvSpPr>
                  <a:spLocks noChangeArrowheads="1"/>
                </p:cNvSpPr>
                <p:nvPr/>
              </p:nvSpPr>
              <p:spPr bwMode="auto">
                <a:xfrm>
                  <a:off x="5714950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5"/>
                <p:cNvSpPr>
                  <a:spLocks/>
                </p:cNvSpPr>
                <p:nvPr/>
              </p:nvSpPr>
              <p:spPr bwMode="auto">
                <a:xfrm>
                  <a:off x="5562557" y="4635013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4" name="Group 37"/>
              <p:cNvGrpSpPr>
                <a:grpSpLocks/>
              </p:cNvGrpSpPr>
              <p:nvPr/>
            </p:nvGrpSpPr>
            <p:grpSpPr bwMode="auto">
              <a:xfrm>
                <a:off x="4952988" y="3885875"/>
                <a:ext cx="914355" cy="733483"/>
                <a:chOff x="4952988" y="3885875"/>
                <a:chExt cx="914355" cy="733483"/>
              </a:xfrm>
            </p:grpSpPr>
            <p:grpSp>
              <p:nvGrpSpPr>
                <p:cNvPr id="71" name="Group 36"/>
                <p:cNvGrpSpPr>
                  <a:grpSpLocks/>
                </p:cNvGrpSpPr>
                <p:nvPr/>
              </p:nvGrpSpPr>
              <p:grpSpPr bwMode="auto">
                <a:xfrm>
                  <a:off x="5044421" y="3885875"/>
                  <a:ext cx="822922" cy="533284"/>
                  <a:chOff x="5044421" y="3885875"/>
                  <a:chExt cx="822922" cy="533284"/>
                </a:xfrm>
              </p:grpSpPr>
              <p:sp>
                <p:nvSpPr>
                  <p:cNvPr id="7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4421" y="3885875"/>
                    <a:ext cx="82292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867343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2988" y="3973168"/>
                  <a:ext cx="685768" cy="646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grpSp>
            <p:nvGrpSpPr>
              <p:cNvPr id="65" name="Group 40"/>
              <p:cNvGrpSpPr>
                <a:grpSpLocks/>
              </p:cNvGrpSpPr>
              <p:nvPr/>
            </p:nvGrpSpPr>
            <p:grpSpPr bwMode="auto">
              <a:xfrm>
                <a:off x="5976875" y="3439884"/>
                <a:ext cx="1752518" cy="1436376"/>
                <a:chOff x="5976875" y="3439884"/>
                <a:chExt cx="1752518" cy="1436376"/>
              </a:xfrm>
            </p:grpSpPr>
            <p:grpSp>
              <p:nvGrpSpPr>
                <p:cNvPr id="66" name="Group 39"/>
                <p:cNvGrpSpPr>
                  <a:grpSpLocks/>
                </p:cNvGrpSpPr>
                <p:nvPr/>
              </p:nvGrpSpPr>
              <p:grpSpPr bwMode="auto">
                <a:xfrm>
                  <a:off x="6324521" y="3885875"/>
                  <a:ext cx="1066750" cy="990385"/>
                  <a:chOff x="6324521" y="3885875"/>
                  <a:chExt cx="1066750" cy="990385"/>
                </a:xfrm>
              </p:grpSpPr>
              <p:sp>
                <p:nvSpPr>
                  <p:cNvPr id="6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106675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391271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0" cy="990385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6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76875" y="3439884"/>
                  <a:ext cx="175251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b="1" dirty="0">
                      <a:solidFill>
                        <a:srgbClr val="CC0099"/>
                      </a:solidFill>
                    </a:rPr>
                    <a:t>F</a:t>
                  </a:r>
                  <a:r>
                    <a:rPr lang="en-US" altLang="en-US" b="1" baseline="-25000" dirty="0">
                      <a:solidFill>
                        <a:srgbClr val="CC0099"/>
                      </a:solidFill>
                    </a:rPr>
                    <a:t>A1</a:t>
                  </a:r>
                  <a:r>
                    <a:rPr lang="en-US" altLang="en-US" b="1" dirty="0">
                      <a:solidFill>
                        <a:srgbClr val="CC0099"/>
                      </a:solidFill>
                    </a:rPr>
                    <a:t>, X</a:t>
                  </a:r>
                  <a:r>
                    <a:rPr lang="en-US" altLang="en-US" b="1" baseline="-25000" dirty="0">
                      <a:solidFill>
                        <a:srgbClr val="CC0099"/>
                      </a:solidFill>
                    </a:rPr>
                    <a:t>1</a:t>
                  </a:r>
                  <a:endParaRPr lang="en-US" altLang="en-US" b="1" dirty="0">
                    <a:solidFill>
                      <a:srgbClr val="CC0099"/>
                    </a:solidFill>
                  </a:endParaRPr>
                </a:p>
              </p:txBody>
            </p:sp>
          </p:grpSp>
        </p:grpSp>
        <p:grpSp>
          <p:nvGrpSpPr>
            <p:cNvPr id="50" name="Group 38"/>
            <p:cNvGrpSpPr>
              <a:grpSpLocks/>
            </p:cNvGrpSpPr>
            <p:nvPr/>
          </p:nvGrpSpPr>
          <p:grpSpPr bwMode="auto">
            <a:xfrm>
              <a:off x="3447934" y="3762093"/>
              <a:ext cx="1077862" cy="1810944"/>
              <a:chOff x="5563390" y="3656865"/>
              <a:chExt cx="1077862" cy="1810944"/>
            </a:xfrm>
          </p:grpSpPr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6096765" y="3656865"/>
                <a:ext cx="0" cy="152366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6096765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5715783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5563390" y="4634553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004162"/>
              <a:chOff x="6512671" y="3873226"/>
              <a:chExt cx="647035" cy="1004162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0" cy="99197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1600171" y="5496854"/>
              <a:ext cx="1752518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1</a:t>
              </a:r>
              <a:endParaRPr lang="en-US" altLang="en-US" u="none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/>
                <a:t>V</a:t>
              </a:r>
              <a:r>
                <a:rPr lang="en-US" altLang="en-US" u="none" baseline="-25000" dirty="0"/>
                <a:t>2</a:t>
              </a:r>
              <a:r>
                <a:rPr lang="en-US" altLang="en-US" u="none" dirty="0"/>
                <a:t> 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4599334" y="4558273"/>
              <a:ext cx="658271" cy="64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>
                  <a:solidFill>
                    <a:srgbClr val="7030A0"/>
                  </a:solidFill>
                </a:rPr>
                <a:t>F</a:t>
              </a:r>
              <a:r>
                <a:rPr lang="en-US" altLang="en-US" u="none" baseline="-25000" dirty="0" smtClean="0">
                  <a:solidFill>
                    <a:srgbClr val="7030A0"/>
                  </a:solidFill>
                </a:rPr>
                <a:t>A2</a:t>
              </a:r>
              <a:r>
                <a:rPr lang="en-US" altLang="en-US" u="none" dirty="0" smtClean="0">
                  <a:solidFill>
                    <a:srgbClr val="7030A0"/>
                  </a:solidFill>
                </a:rPr>
                <a:t> </a:t>
              </a: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>
                  <a:solidFill>
                    <a:srgbClr val="7030A0"/>
                  </a:solidFill>
                </a:rPr>
                <a:t>X</a:t>
              </a:r>
              <a:r>
                <a:rPr lang="en-US" altLang="en-US" u="none" baseline="-25000" dirty="0" smtClean="0">
                  <a:solidFill>
                    <a:srgbClr val="7030A0"/>
                  </a:solidFill>
                </a:rPr>
                <a:t>2</a:t>
              </a:r>
              <a:endParaRPr lang="en-US" altLang="en-US" u="none" dirty="0">
                <a:solidFill>
                  <a:srgbClr val="7030A0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572000" y="1295400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Materials balance reactor 1:</a:t>
            </a:r>
          </a:p>
        </p:txBody>
      </p:sp>
      <p:grpSp>
        <p:nvGrpSpPr>
          <p:cNvPr id="89" name="Group 17"/>
          <p:cNvGrpSpPr>
            <a:grpSpLocks/>
          </p:cNvGrpSpPr>
          <p:nvPr/>
        </p:nvGrpSpPr>
        <p:grpSpPr bwMode="auto">
          <a:xfrm>
            <a:off x="4837776" y="1767257"/>
            <a:ext cx="3386399" cy="442543"/>
            <a:chOff x="2414718" y="2951892"/>
            <a:chExt cx="3386048" cy="442398"/>
          </a:xfrm>
        </p:grpSpPr>
        <p:sp>
          <p:nvSpPr>
            <p:cNvPr id="90" name="TextBox 8"/>
            <p:cNvSpPr txBox="1">
              <a:spLocks noChangeArrowheads="1"/>
            </p:cNvSpPr>
            <p:nvPr/>
          </p:nvSpPr>
          <p:spPr bwMode="auto">
            <a:xfrm>
              <a:off x="2414718" y="2951892"/>
              <a:ext cx="48626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1" name="TextBox 10"/>
            <p:cNvSpPr txBox="1">
              <a:spLocks noChangeArrowheads="1"/>
            </p:cNvSpPr>
            <p:nvPr/>
          </p:nvSpPr>
          <p:spPr bwMode="auto">
            <a:xfrm>
              <a:off x="3084227" y="2977975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2" name="TextBox 9"/>
            <p:cNvSpPr txBox="1">
              <a:spLocks noChangeArrowheads="1"/>
            </p:cNvSpPr>
            <p:nvPr/>
          </p:nvSpPr>
          <p:spPr bwMode="auto">
            <a:xfrm>
              <a:off x="2889064" y="2951892"/>
              <a:ext cx="26959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93" name="TextBox 11"/>
            <p:cNvSpPr txBox="1">
              <a:spLocks noChangeArrowheads="1"/>
            </p:cNvSpPr>
            <p:nvPr/>
          </p:nvSpPr>
          <p:spPr bwMode="auto">
            <a:xfrm>
              <a:off x="3654318" y="2989974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94" name="TextBox 12"/>
            <p:cNvSpPr txBox="1">
              <a:spLocks noChangeArrowheads="1"/>
            </p:cNvSpPr>
            <p:nvPr/>
          </p:nvSpPr>
          <p:spPr bwMode="auto">
            <a:xfrm>
              <a:off x="3702733" y="2977977"/>
              <a:ext cx="1130109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Gen.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5" name="TextBox 15"/>
            <p:cNvSpPr txBox="1">
              <a:spLocks noChangeArrowheads="1"/>
            </p:cNvSpPr>
            <p:nvPr/>
          </p:nvSpPr>
          <p:spPr bwMode="auto">
            <a:xfrm>
              <a:off x="4520481" y="2994311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363FFA"/>
                  </a:solidFill>
                </a:rPr>
                <a:t>=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6" name="TextBox 16"/>
            <p:cNvSpPr txBox="1">
              <a:spLocks noChangeArrowheads="1"/>
            </p:cNvSpPr>
            <p:nvPr/>
          </p:nvSpPr>
          <p:spPr bwMode="auto">
            <a:xfrm>
              <a:off x="4734077" y="2977979"/>
              <a:ext cx="1066689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rgbClr val="363FFA"/>
                  </a:solidFill>
                </a:rPr>
                <a:t>Accum</a:t>
              </a:r>
              <a:r>
                <a:rPr lang="en-US" sz="2000" dirty="0" smtClean="0">
                  <a:solidFill>
                    <a:srgbClr val="363FFA"/>
                  </a:solidFill>
                </a:rPr>
                <a:t>.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834739"/>
              </p:ext>
            </p:extLst>
          </p:nvPr>
        </p:nvGraphicFramePr>
        <p:xfrm>
          <a:off x="5349875" y="2476500"/>
          <a:ext cx="23606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7" name="Equation" r:id="rId3" imgW="2286000" imgH="330120" progId="Equation.DSMT4">
                  <p:embed/>
                </p:oleObj>
              </mc:Choice>
              <mc:Fallback>
                <p:oleObj name="Equation" r:id="rId3" imgW="2286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2476500"/>
                        <a:ext cx="236061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214854"/>
              </p:ext>
            </p:extLst>
          </p:nvPr>
        </p:nvGraphicFramePr>
        <p:xfrm>
          <a:off x="5632450" y="3719513"/>
          <a:ext cx="17970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8" name="Equation" r:id="rId5" imgW="1790640" imgH="330120" progId="Equation.DSMT4">
                  <p:embed/>
                </p:oleObj>
              </mc:Choice>
              <mc:Fallback>
                <p:oleObj name="Equation" r:id="rId5" imgW="1790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3719513"/>
                        <a:ext cx="17970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12500"/>
              </p:ext>
            </p:extLst>
          </p:nvPr>
        </p:nvGraphicFramePr>
        <p:xfrm>
          <a:off x="4603750" y="4267200"/>
          <a:ext cx="3856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9" name="Equation" r:id="rId7" imgW="3733560" imgH="380880" progId="Equation.DSMT4">
                  <p:embed/>
                </p:oleObj>
              </mc:Choice>
              <mc:Fallback>
                <p:oleObj name="Equation" r:id="rId7" imgW="37335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267200"/>
                        <a:ext cx="38560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735550"/>
              </p:ext>
            </p:extLst>
          </p:nvPr>
        </p:nvGraphicFramePr>
        <p:xfrm>
          <a:off x="5245894" y="4926287"/>
          <a:ext cx="25701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0" name="Equation" r:id="rId9" imgW="2489040" imgH="355320" progId="Equation.3">
                  <p:embed/>
                </p:oleObj>
              </mc:Choice>
              <mc:Fallback>
                <p:oleObj name="Equation" r:id="rId9" imgW="24890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894" y="4926287"/>
                        <a:ext cx="257016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297576"/>
              </p:ext>
            </p:extLst>
          </p:nvPr>
        </p:nvGraphicFramePr>
        <p:xfrm>
          <a:off x="5252244" y="5516563"/>
          <a:ext cx="25574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1" name="Equation" r:id="rId11" imgW="2476440" imgH="799920" progId="Equation.3">
                  <p:embed/>
                </p:oleObj>
              </mc:Choice>
              <mc:Fallback>
                <p:oleObj name="Equation" r:id="rId11" imgW="247644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244" y="5516563"/>
                        <a:ext cx="2557463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19600" y="3071264"/>
            <a:ext cx="4073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Need to express F</a:t>
            </a:r>
            <a:r>
              <a:rPr lang="en-US" sz="2000" baseline="-25000" dirty="0" smtClean="0">
                <a:solidFill>
                  <a:srgbClr val="0000CC"/>
                </a:solidFill>
              </a:rPr>
              <a:t>A1</a:t>
            </a:r>
            <a:r>
              <a:rPr lang="en-US" sz="2000" dirty="0" smtClean="0">
                <a:solidFill>
                  <a:srgbClr val="0000CC"/>
                </a:solidFill>
              </a:rPr>
              <a:t> in terms of X</a:t>
            </a:r>
            <a:r>
              <a:rPr lang="en-US" sz="2000" baseline="-25000" dirty="0" smtClean="0">
                <a:solidFill>
                  <a:srgbClr val="0000CC"/>
                </a:solidFill>
              </a:rPr>
              <a:t>1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6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 CSTRs in Series</a:t>
            </a:r>
            <a:endParaRPr lang="en-US" dirty="0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0" y="990600"/>
            <a:ext cx="3962400" cy="2415621"/>
            <a:chOff x="1295388" y="3516084"/>
            <a:chExt cx="3962217" cy="2415096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295388" y="3516084"/>
              <a:ext cx="2776405" cy="1980770"/>
              <a:chOff x="4952988" y="3439884"/>
              <a:chExt cx="2776405" cy="198077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5562557" y="3657325"/>
                <a:ext cx="1077862" cy="1763329"/>
                <a:chOff x="5562557" y="3657325"/>
                <a:chExt cx="1077862" cy="1763329"/>
              </a:xfrm>
            </p:grpSpPr>
            <p:sp>
              <p:nvSpPr>
                <p:cNvPr id="75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557" y="4114426"/>
                  <a:ext cx="1066750" cy="1306228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76" name="Line 12"/>
                <p:cNvSpPr>
                  <a:spLocks noChangeShapeType="1"/>
                </p:cNvSpPr>
                <p:nvPr/>
              </p:nvSpPr>
              <p:spPr bwMode="auto">
                <a:xfrm>
                  <a:off x="6095932" y="3657325"/>
                  <a:ext cx="0" cy="1523669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Oval 13"/>
                <p:cNvSpPr>
                  <a:spLocks noChangeArrowheads="1"/>
                </p:cNvSpPr>
                <p:nvPr/>
              </p:nvSpPr>
              <p:spPr bwMode="auto">
                <a:xfrm>
                  <a:off x="6095932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Oval 14"/>
                <p:cNvSpPr>
                  <a:spLocks noChangeArrowheads="1"/>
                </p:cNvSpPr>
                <p:nvPr/>
              </p:nvSpPr>
              <p:spPr bwMode="auto">
                <a:xfrm>
                  <a:off x="5714950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5"/>
                <p:cNvSpPr>
                  <a:spLocks/>
                </p:cNvSpPr>
                <p:nvPr/>
              </p:nvSpPr>
              <p:spPr bwMode="auto">
                <a:xfrm>
                  <a:off x="5562557" y="4635013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4952988" y="3885875"/>
                <a:ext cx="914355" cy="733483"/>
                <a:chOff x="4952988" y="3885875"/>
                <a:chExt cx="914355" cy="733483"/>
              </a:xfrm>
            </p:grpSpPr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5044421" y="3885875"/>
                  <a:ext cx="822922" cy="533284"/>
                  <a:chOff x="5044421" y="3885875"/>
                  <a:chExt cx="822922" cy="533284"/>
                </a:xfrm>
              </p:grpSpPr>
              <p:sp>
                <p:nvSpPr>
                  <p:cNvPr id="7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4421" y="3885875"/>
                    <a:ext cx="82292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867343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2988" y="3973168"/>
                  <a:ext cx="685768" cy="646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5976875" y="3439884"/>
                <a:ext cx="1752518" cy="1436376"/>
                <a:chOff x="5976875" y="3439884"/>
                <a:chExt cx="1752518" cy="1436376"/>
              </a:xfrm>
            </p:grpSpPr>
            <p:grpSp>
              <p:nvGrpSpPr>
                <p:cNvPr id="9" name="Group 39"/>
                <p:cNvGrpSpPr>
                  <a:grpSpLocks/>
                </p:cNvGrpSpPr>
                <p:nvPr/>
              </p:nvGrpSpPr>
              <p:grpSpPr bwMode="auto">
                <a:xfrm>
                  <a:off x="6324521" y="3885875"/>
                  <a:ext cx="1066750" cy="990385"/>
                  <a:chOff x="6324521" y="3885875"/>
                  <a:chExt cx="1066750" cy="990385"/>
                </a:xfrm>
              </p:grpSpPr>
              <p:sp>
                <p:nvSpPr>
                  <p:cNvPr id="6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106675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391271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0" cy="990385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6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76875" y="3439884"/>
                  <a:ext cx="175251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F</a:t>
                  </a:r>
                  <a:r>
                    <a:rPr lang="en-US" altLang="en-US" u="none" baseline="-25000" dirty="0" smtClean="0"/>
                    <a:t>A1</a:t>
                  </a:r>
                  <a:r>
                    <a:rPr lang="en-US" altLang="en-US" u="none" dirty="0" smtClean="0"/>
                    <a:t>, X</a:t>
                  </a:r>
                  <a:r>
                    <a:rPr lang="en-US" altLang="en-US" u="none" baseline="-25000" dirty="0" smtClean="0"/>
                    <a:t>1</a:t>
                  </a:r>
                  <a:endParaRPr lang="en-US" altLang="en-US" u="none" dirty="0"/>
                </a:p>
              </p:txBody>
            </p:sp>
          </p:grp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3447934" y="3762093"/>
              <a:ext cx="1077862" cy="1810944"/>
              <a:chOff x="5563390" y="3656865"/>
              <a:chExt cx="1077862" cy="1810944"/>
            </a:xfrm>
          </p:grpSpPr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6096765" y="3656865"/>
                <a:ext cx="0" cy="152366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6096765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5715783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5563390" y="4634553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004162"/>
              <a:chOff x="6512671" y="3873226"/>
              <a:chExt cx="647035" cy="1004162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0" cy="99197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1600171" y="5496854"/>
              <a:ext cx="1752518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1</a:t>
              </a:r>
              <a:endParaRPr lang="en-US" altLang="en-US" u="none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/>
                <a:t>V</a:t>
              </a:r>
              <a:r>
                <a:rPr lang="en-US" altLang="en-US" u="none" baseline="-25000" dirty="0"/>
                <a:t>2</a:t>
              </a:r>
              <a:r>
                <a:rPr lang="en-US" altLang="en-US" u="none" dirty="0"/>
                <a:t> 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4599334" y="4558273"/>
              <a:ext cx="658271" cy="64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/>
                <a:t>F</a:t>
              </a:r>
              <a:r>
                <a:rPr lang="en-US" altLang="en-US" u="none" baseline="-25000" dirty="0" smtClean="0"/>
                <a:t>A2</a:t>
              </a:r>
              <a:r>
                <a:rPr lang="en-US" altLang="en-US" u="none" dirty="0" smtClean="0"/>
                <a:t> </a:t>
              </a: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/>
                <a:t>X</a:t>
              </a:r>
              <a:r>
                <a:rPr lang="en-US" altLang="en-US" u="none" baseline="-25000" dirty="0" smtClean="0"/>
                <a:t>2</a:t>
              </a:r>
              <a:endParaRPr lang="en-US" altLang="en-US" u="none" dirty="0"/>
            </a:p>
          </p:txBody>
        </p:sp>
      </p:grp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507442"/>
              </p:ext>
            </p:extLst>
          </p:nvPr>
        </p:nvGraphicFramePr>
        <p:xfrm>
          <a:off x="4953000" y="5215680"/>
          <a:ext cx="3035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" name="Equation" r:id="rId3" imgW="3035160" imgH="736560" progId="Equation.3">
                  <p:embed/>
                </p:oleObj>
              </mc:Choice>
              <mc:Fallback>
                <p:oleObj name="Equation" r:id="rId3" imgW="303516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15680"/>
                        <a:ext cx="3035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4559300" y="838200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Materials balance reactor 2:</a:t>
            </a: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4777451" y="1262232"/>
            <a:ext cx="3386399" cy="442543"/>
            <a:chOff x="2414718" y="2951892"/>
            <a:chExt cx="3386048" cy="442398"/>
          </a:xfrm>
        </p:grpSpPr>
        <p:sp>
          <p:nvSpPr>
            <p:cNvPr id="104" name="TextBox 8"/>
            <p:cNvSpPr txBox="1">
              <a:spLocks noChangeArrowheads="1"/>
            </p:cNvSpPr>
            <p:nvPr/>
          </p:nvSpPr>
          <p:spPr bwMode="auto">
            <a:xfrm>
              <a:off x="2414718" y="2951892"/>
              <a:ext cx="48626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5" name="TextBox 10"/>
            <p:cNvSpPr txBox="1">
              <a:spLocks noChangeArrowheads="1"/>
            </p:cNvSpPr>
            <p:nvPr/>
          </p:nvSpPr>
          <p:spPr bwMode="auto">
            <a:xfrm>
              <a:off x="3084227" y="2977975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6" name="TextBox 9"/>
            <p:cNvSpPr txBox="1">
              <a:spLocks noChangeArrowheads="1"/>
            </p:cNvSpPr>
            <p:nvPr/>
          </p:nvSpPr>
          <p:spPr bwMode="auto">
            <a:xfrm>
              <a:off x="2889064" y="2951892"/>
              <a:ext cx="26959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107" name="TextBox 11"/>
            <p:cNvSpPr txBox="1">
              <a:spLocks noChangeArrowheads="1"/>
            </p:cNvSpPr>
            <p:nvPr/>
          </p:nvSpPr>
          <p:spPr bwMode="auto">
            <a:xfrm>
              <a:off x="3654318" y="2989974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108" name="TextBox 12"/>
            <p:cNvSpPr txBox="1">
              <a:spLocks noChangeArrowheads="1"/>
            </p:cNvSpPr>
            <p:nvPr/>
          </p:nvSpPr>
          <p:spPr bwMode="auto">
            <a:xfrm>
              <a:off x="3702733" y="2977977"/>
              <a:ext cx="1130109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Gen.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9" name="TextBox 15"/>
            <p:cNvSpPr txBox="1">
              <a:spLocks noChangeArrowheads="1"/>
            </p:cNvSpPr>
            <p:nvPr/>
          </p:nvSpPr>
          <p:spPr bwMode="auto">
            <a:xfrm>
              <a:off x="4520481" y="2994311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363FFA"/>
                  </a:solidFill>
                </a:rPr>
                <a:t>=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10" name="TextBox 16"/>
            <p:cNvSpPr txBox="1">
              <a:spLocks noChangeArrowheads="1"/>
            </p:cNvSpPr>
            <p:nvPr/>
          </p:nvSpPr>
          <p:spPr bwMode="auto">
            <a:xfrm>
              <a:off x="4734077" y="2977979"/>
              <a:ext cx="1066689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rgbClr val="363FFA"/>
                  </a:solidFill>
                </a:rPr>
                <a:t>Accum</a:t>
              </a:r>
              <a:r>
                <a:rPr lang="en-US" sz="2000" dirty="0" smtClean="0">
                  <a:solidFill>
                    <a:srgbClr val="363FFA"/>
                  </a:solidFill>
                </a:rPr>
                <a:t>.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1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649497"/>
              </p:ext>
            </p:extLst>
          </p:nvPr>
        </p:nvGraphicFramePr>
        <p:xfrm>
          <a:off x="5080794" y="1801628"/>
          <a:ext cx="277971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0" name="Equation" r:id="rId5" imgW="2692080" imgH="380880" progId="Equation.3">
                  <p:embed/>
                </p:oleObj>
              </mc:Choice>
              <mc:Fallback>
                <p:oleObj name="Equation" r:id="rId5" imgW="2692080" imgH="380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794" y="1801628"/>
                        <a:ext cx="2779712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73043"/>
              </p:ext>
            </p:extLst>
          </p:nvPr>
        </p:nvGraphicFramePr>
        <p:xfrm>
          <a:off x="5410200" y="3699448"/>
          <a:ext cx="22558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1" name="Equation" r:id="rId7" imgW="2247840" imgH="355320" progId="Equation.3">
                  <p:embed/>
                </p:oleObj>
              </mc:Choice>
              <mc:Fallback>
                <p:oleObj name="Equation" r:id="rId7" imgW="2247840" imgH="355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99448"/>
                        <a:ext cx="225583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536026"/>
              </p:ext>
            </p:extLst>
          </p:nvPr>
        </p:nvGraphicFramePr>
        <p:xfrm>
          <a:off x="5257800" y="2286000"/>
          <a:ext cx="2425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2" name="Equation" r:id="rId9" imgW="2425680" imgH="736560" progId="Equation.3">
                  <p:embed/>
                </p:oleObj>
              </mc:Choice>
              <mc:Fallback>
                <p:oleObj name="Equation" r:id="rId9" imgW="2425680" imgH="736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86000"/>
                        <a:ext cx="2425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039998"/>
              </p:ext>
            </p:extLst>
          </p:nvPr>
        </p:nvGraphicFramePr>
        <p:xfrm>
          <a:off x="4038600" y="4326680"/>
          <a:ext cx="4864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3" name="Equation" r:id="rId11" imgW="4863960" imgH="736560" progId="Equation.3">
                  <p:embed/>
                </p:oleObj>
              </mc:Choice>
              <mc:Fallback>
                <p:oleObj name="Equation" r:id="rId11" imgW="4863960" imgH="736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326680"/>
                        <a:ext cx="48641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797552" y="5147248"/>
            <a:ext cx="2493631" cy="1329752"/>
            <a:chOff x="6397752" y="2362200"/>
            <a:chExt cx="2493631" cy="1329752"/>
          </a:xfrm>
        </p:grpSpPr>
        <p:sp>
          <p:nvSpPr>
            <p:cNvPr id="50" name="Rectangle 49"/>
            <p:cNvSpPr/>
            <p:nvPr/>
          </p:nvSpPr>
          <p:spPr>
            <a:xfrm>
              <a:off x="7772400" y="2362200"/>
              <a:ext cx="6858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97752" y="3291842"/>
              <a:ext cx="2493631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Value of F</a:t>
              </a:r>
              <a:r>
                <a:rPr lang="en-US" sz="2000" baseline="-25000" dirty="0" smtClean="0"/>
                <a:t>A0</a:t>
              </a:r>
              <a:r>
                <a:rPr lang="en-US" sz="2000" dirty="0" smtClean="0"/>
                <a:t>/-</a:t>
              </a:r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A</a:t>
              </a:r>
              <a:r>
                <a:rPr lang="en-US" sz="2000" dirty="0" smtClean="0"/>
                <a:t> at X</a:t>
              </a:r>
              <a:r>
                <a:rPr lang="en-US" sz="2000" baseline="-25000" dirty="0" smtClean="0"/>
                <a:t>2</a:t>
              </a:r>
              <a:endParaRPr lang="en-US" sz="2000" dirty="0" smtClean="0"/>
            </a:p>
          </p:txBody>
        </p:sp>
        <p:cxnSp>
          <p:nvCxnSpPr>
            <p:cNvPr id="63" name="Straight Connector 62"/>
            <p:cNvCxnSpPr/>
            <p:nvPr/>
          </p:nvCxnSpPr>
          <p:spPr>
            <a:xfrm rot="10800000" flipV="1">
              <a:off x="7312153" y="3200400"/>
              <a:ext cx="457199" cy="797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58914"/>
              </p:ext>
            </p:extLst>
          </p:nvPr>
        </p:nvGraphicFramePr>
        <p:xfrm>
          <a:off x="762000" y="4267200"/>
          <a:ext cx="2113605" cy="66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4" name="Equation" r:id="rId13" imgW="2476500" imgH="800100" progId="Equation.3">
                  <p:embed/>
                </p:oleObj>
              </mc:Choice>
              <mc:Fallback>
                <p:oleObj name="Equation" r:id="rId13" imgW="2476500" imgH="800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2113605" cy="66124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904770"/>
              </p:ext>
            </p:extLst>
          </p:nvPr>
        </p:nvGraphicFramePr>
        <p:xfrm>
          <a:off x="923373" y="3765964"/>
          <a:ext cx="1790858" cy="295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5" name="Equation" r:id="rId15" imgW="2159000" imgH="355600" progId="Equation.3">
                  <p:embed/>
                </p:oleObj>
              </mc:Choice>
              <mc:Fallback>
                <p:oleObj name="Equation" r:id="rId15" imgW="21590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373" y="3765964"/>
                        <a:ext cx="1790858" cy="295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1437" y="3348335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Materials balance reactor 1: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89192" y="3071264"/>
            <a:ext cx="4073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Need to express F</a:t>
            </a:r>
            <a:r>
              <a:rPr lang="en-US" sz="2000" baseline="-25000" dirty="0" smtClean="0">
                <a:solidFill>
                  <a:srgbClr val="0000CC"/>
                </a:solidFill>
              </a:rPr>
              <a:t>A2</a:t>
            </a:r>
            <a:r>
              <a:rPr lang="en-US" sz="2000" dirty="0" smtClean="0">
                <a:solidFill>
                  <a:srgbClr val="0000CC"/>
                </a:solidFill>
              </a:rPr>
              <a:t> in terms of X</a:t>
            </a:r>
            <a:r>
              <a:rPr lang="en-US" sz="2000" baseline="-25000" dirty="0" smtClean="0">
                <a:solidFill>
                  <a:srgbClr val="0000CC"/>
                </a:solidFill>
              </a:rPr>
              <a:t>2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 CSTRs in Series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17220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 for the same overall conversion, V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TOTAL, 2 CSTRs</a:t>
            </a:r>
            <a:r>
              <a:rPr kumimoji="0" lang="en-GB" altLang="zh-TW" sz="2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SERIES </a:t>
            </a:r>
            <a:r>
              <a:rPr kumimoji="0" lang="en-GB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V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CSTR</a:t>
            </a:r>
            <a:endParaRPr kumimoji="0" lang="en-GB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52400" y="838200"/>
            <a:ext cx="4087301" cy="2415621"/>
            <a:chOff x="1295388" y="3516084"/>
            <a:chExt cx="4087111" cy="2415096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1295388" y="3516084"/>
              <a:ext cx="2776405" cy="1980770"/>
              <a:chOff x="4952988" y="3439884"/>
              <a:chExt cx="2776405" cy="1980770"/>
            </a:xfrm>
          </p:grpSpPr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5562557" y="3657325"/>
                <a:ext cx="1077862" cy="1763329"/>
                <a:chOff x="5562557" y="3657325"/>
                <a:chExt cx="1077862" cy="1763329"/>
              </a:xfrm>
            </p:grpSpPr>
            <p:sp>
              <p:nvSpPr>
                <p:cNvPr id="75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557" y="4114426"/>
                  <a:ext cx="1066750" cy="1306228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76" name="Line 12"/>
                <p:cNvSpPr>
                  <a:spLocks noChangeShapeType="1"/>
                </p:cNvSpPr>
                <p:nvPr/>
              </p:nvSpPr>
              <p:spPr bwMode="auto">
                <a:xfrm>
                  <a:off x="6095932" y="3657325"/>
                  <a:ext cx="0" cy="1523669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Oval 13"/>
                <p:cNvSpPr>
                  <a:spLocks noChangeArrowheads="1"/>
                </p:cNvSpPr>
                <p:nvPr/>
              </p:nvSpPr>
              <p:spPr bwMode="auto">
                <a:xfrm>
                  <a:off x="6095932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Oval 14"/>
                <p:cNvSpPr>
                  <a:spLocks noChangeArrowheads="1"/>
                </p:cNvSpPr>
                <p:nvPr/>
              </p:nvSpPr>
              <p:spPr bwMode="auto">
                <a:xfrm>
                  <a:off x="5714950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5"/>
                <p:cNvSpPr>
                  <a:spLocks/>
                </p:cNvSpPr>
                <p:nvPr/>
              </p:nvSpPr>
              <p:spPr bwMode="auto">
                <a:xfrm>
                  <a:off x="5562557" y="4635013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4952988" y="3885875"/>
                <a:ext cx="914355" cy="733483"/>
                <a:chOff x="4952988" y="3885875"/>
                <a:chExt cx="914355" cy="733483"/>
              </a:xfrm>
            </p:grpSpPr>
            <p:grpSp>
              <p:nvGrpSpPr>
                <p:cNvPr id="8" name="Group 36"/>
                <p:cNvGrpSpPr>
                  <a:grpSpLocks/>
                </p:cNvGrpSpPr>
                <p:nvPr/>
              </p:nvGrpSpPr>
              <p:grpSpPr bwMode="auto">
                <a:xfrm>
                  <a:off x="5044421" y="3885875"/>
                  <a:ext cx="822922" cy="533284"/>
                  <a:chOff x="5044421" y="3885875"/>
                  <a:chExt cx="822922" cy="533284"/>
                </a:xfrm>
              </p:grpSpPr>
              <p:sp>
                <p:nvSpPr>
                  <p:cNvPr id="7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4421" y="3885875"/>
                    <a:ext cx="82292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867343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2988" y="3973168"/>
                  <a:ext cx="685768" cy="646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5976875" y="3439884"/>
                <a:ext cx="1752518" cy="1436376"/>
                <a:chOff x="5976875" y="3439884"/>
                <a:chExt cx="1752518" cy="1436376"/>
              </a:xfrm>
            </p:grpSpPr>
            <p:grpSp>
              <p:nvGrpSpPr>
                <p:cNvPr id="10" name="Group 39"/>
                <p:cNvGrpSpPr>
                  <a:grpSpLocks/>
                </p:cNvGrpSpPr>
                <p:nvPr/>
              </p:nvGrpSpPr>
              <p:grpSpPr bwMode="auto">
                <a:xfrm>
                  <a:off x="6324521" y="3885875"/>
                  <a:ext cx="1066750" cy="990385"/>
                  <a:chOff x="6324521" y="3885875"/>
                  <a:chExt cx="1066750" cy="990385"/>
                </a:xfrm>
              </p:grpSpPr>
              <p:sp>
                <p:nvSpPr>
                  <p:cNvPr id="6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106675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391271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0" cy="990385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6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76875" y="3439884"/>
                  <a:ext cx="175251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F</a:t>
                  </a:r>
                  <a:r>
                    <a:rPr lang="en-US" altLang="en-US" u="none" baseline="-25000" dirty="0" smtClean="0"/>
                    <a:t>A1</a:t>
                  </a:r>
                  <a:r>
                    <a:rPr lang="en-US" altLang="en-US" u="none" dirty="0" smtClean="0"/>
                    <a:t>, X</a:t>
                  </a:r>
                  <a:r>
                    <a:rPr lang="en-US" altLang="en-US" u="none" baseline="-25000" dirty="0" smtClean="0"/>
                    <a:t>1</a:t>
                  </a:r>
                  <a:r>
                    <a:rPr lang="en-US" altLang="en-US" u="none" dirty="0" smtClean="0"/>
                    <a:t>=0.4</a:t>
                  </a:r>
                  <a:endParaRPr lang="en-US" altLang="en-US" u="none" dirty="0"/>
                </a:p>
              </p:txBody>
            </p:sp>
          </p:grpSp>
        </p:grp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3447934" y="3762093"/>
              <a:ext cx="1077862" cy="1810944"/>
              <a:chOff x="5563390" y="3656865"/>
              <a:chExt cx="1077862" cy="1810944"/>
            </a:xfrm>
          </p:grpSpPr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6096765" y="3656865"/>
                <a:ext cx="0" cy="152366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6096765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5715783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5563390" y="4634553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004162"/>
              <a:chOff x="6512671" y="3873226"/>
              <a:chExt cx="647035" cy="1004162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0" cy="99197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1600171" y="5496854"/>
              <a:ext cx="1752518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1</a:t>
              </a:r>
              <a:endParaRPr lang="en-US" altLang="en-US" u="none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/>
                <a:t>V</a:t>
              </a:r>
              <a:r>
                <a:rPr lang="en-US" altLang="en-US" u="none" baseline="-25000" dirty="0"/>
                <a:t>2</a:t>
              </a:r>
              <a:r>
                <a:rPr lang="en-US" altLang="en-US" u="none" dirty="0"/>
                <a:t> 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4507827" y="4558273"/>
              <a:ext cx="874672" cy="64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/>
                <a:t>F</a:t>
              </a:r>
              <a:r>
                <a:rPr lang="en-US" altLang="en-US" u="none" baseline="-25000" dirty="0" smtClean="0"/>
                <a:t>A2</a:t>
              </a:r>
              <a:r>
                <a:rPr lang="en-US" altLang="en-US" u="none" dirty="0" smtClean="0"/>
                <a:t> X</a:t>
              </a:r>
              <a:r>
                <a:rPr lang="en-US" altLang="en-US" u="none" baseline="-25000" dirty="0" smtClean="0"/>
                <a:t>2</a:t>
              </a:r>
              <a:r>
                <a:rPr lang="en-US" altLang="en-US" u="none" dirty="0" smtClean="0"/>
                <a:t>=0.8</a:t>
              </a:r>
              <a:endParaRPr lang="en-US" altLang="en-US" u="none" dirty="0"/>
            </a:p>
          </p:txBody>
        </p:sp>
      </p:grp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61781"/>
              </p:ext>
            </p:extLst>
          </p:nvPr>
        </p:nvGraphicFramePr>
        <p:xfrm>
          <a:off x="5181600" y="914400"/>
          <a:ext cx="3733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1" name="Chart 80"/>
          <p:cNvGraphicFramePr/>
          <p:nvPr>
            <p:extLst>
              <p:ext uri="{D42A27DB-BD31-4B8C-83A1-F6EECF244321}">
                <p14:modId xmlns:p14="http://schemas.microsoft.com/office/powerpoint/2010/main" val="2390882535"/>
              </p:ext>
            </p:extLst>
          </p:nvPr>
        </p:nvGraphicFramePr>
        <p:xfrm>
          <a:off x="4343400" y="1676400"/>
          <a:ext cx="480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" name="Rectangle 81"/>
          <p:cNvSpPr/>
          <p:nvPr/>
        </p:nvSpPr>
        <p:spPr>
          <a:xfrm>
            <a:off x="5277440" y="3722077"/>
            <a:ext cx="1792224" cy="54864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80422" y="2098431"/>
            <a:ext cx="1792224" cy="219456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85800" y="3200400"/>
            <a:ext cx="2523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V</a:t>
            </a:r>
            <a:r>
              <a:rPr lang="en-US" sz="2000" baseline="-25000" dirty="0" smtClean="0">
                <a:solidFill>
                  <a:srgbClr val="0000CC"/>
                </a:solidFill>
              </a:rPr>
              <a:t>CSTR1</a:t>
            </a:r>
            <a:r>
              <a:rPr lang="en-US" sz="2000" dirty="0" smtClean="0">
                <a:solidFill>
                  <a:srgbClr val="0000CC"/>
                </a:solidFill>
              </a:rPr>
              <a:t> for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A1</a:t>
            </a:r>
            <a:r>
              <a:rPr lang="en-US" sz="2000" dirty="0" smtClean="0">
                <a:solidFill>
                  <a:srgbClr val="0000CC"/>
                </a:solidFill>
              </a:rPr>
              <a:t> = 0.4?</a:t>
            </a:r>
          </a:p>
        </p:txBody>
      </p:sp>
      <p:graphicFrame>
        <p:nvGraphicFramePr>
          <p:cNvPr id="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630561"/>
              </p:ext>
            </p:extLst>
          </p:nvPr>
        </p:nvGraphicFramePr>
        <p:xfrm>
          <a:off x="385763" y="3608130"/>
          <a:ext cx="3581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7" name="Equation" r:id="rId5" imgW="3581280" imgH="431640" progId="Equation.3">
                  <p:embed/>
                </p:oleObj>
              </mc:Choice>
              <mc:Fallback>
                <p:oleObj name="Equation" r:id="rId5" imgW="3581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608130"/>
                        <a:ext cx="3581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533400" y="4066208"/>
            <a:ext cx="3233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CSTR2</a:t>
            </a:r>
            <a:r>
              <a:rPr lang="en-US" sz="2000" dirty="0" smtClean="0"/>
              <a:t> for X</a:t>
            </a:r>
            <a:r>
              <a:rPr lang="en-US" sz="2000" baseline="-25000" dirty="0" smtClean="0"/>
              <a:t>A2</a:t>
            </a:r>
            <a:r>
              <a:rPr lang="en-US" sz="2000" dirty="0" smtClean="0"/>
              <a:t> = 0.4 to 0.8?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25399"/>
              </p:ext>
            </p:extLst>
          </p:nvPr>
        </p:nvGraphicFramePr>
        <p:xfrm>
          <a:off x="647700" y="4501893"/>
          <a:ext cx="27527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8" name="Equation" r:id="rId7" imgW="3035160" imgH="736560" progId="Equation.3">
                  <p:embed/>
                </p:oleObj>
              </mc:Choice>
              <mc:Fallback>
                <p:oleObj name="Equation" r:id="rId7" imgW="303516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4501893"/>
                        <a:ext cx="27527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2300"/>
              </p:ext>
            </p:extLst>
          </p:nvPr>
        </p:nvGraphicFramePr>
        <p:xfrm>
          <a:off x="306388" y="5186104"/>
          <a:ext cx="3898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9" name="Equation" r:id="rId9" imgW="3898800" imgH="431640" progId="Equation.3">
                  <p:embed/>
                </p:oleObj>
              </mc:Choice>
              <mc:Fallback>
                <p:oleObj name="Equation" r:id="rId9" imgW="38988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5186104"/>
                        <a:ext cx="3898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98707"/>
              </p:ext>
            </p:extLst>
          </p:nvPr>
        </p:nvGraphicFramePr>
        <p:xfrm>
          <a:off x="63500" y="5713154"/>
          <a:ext cx="481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0" name="Equation" r:id="rId11" imgW="4813200" imgH="431640" progId="Equation.3">
                  <p:embed/>
                </p:oleObj>
              </mc:Choice>
              <mc:Fallback>
                <p:oleObj name="Equation" r:id="rId11" imgW="48132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5713154"/>
                        <a:ext cx="4813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876801" y="5177850"/>
            <a:ext cx="426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CSTR</a:t>
            </a:r>
            <a:r>
              <a:rPr lang="en-US" sz="2000" dirty="0" smtClean="0"/>
              <a:t> of single CSTR with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0.8?</a:t>
            </a: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433208"/>
              </p:ext>
            </p:extLst>
          </p:nvPr>
        </p:nvGraphicFramePr>
        <p:xfrm>
          <a:off x="5562600" y="5710635"/>
          <a:ext cx="2959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1" name="Equation" r:id="rId13" imgW="2958840" imgH="431640" progId="Equation.3">
                  <p:embed/>
                </p:oleObj>
              </mc:Choice>
              <mc:Fallback>
                <p:oleObj name="Equation" r:id="rId13" imgW="2958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710635"/>
                        <a:ext cx="2959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996926" y="568077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2" grpId="0" animBg="1"/>
      <p:bldP spid="83" grpId="0" animBg="1"/>
      <p:bldP spid="86" grpId="0"/>
      <p:bldP spid="47" grpId="0"/>
      <p:bldP spid="4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52" y="2909865"/>
            <a:ext cx="4041648" cy="35966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32" y="2940345"/>
            <a:ext cx="4011168" cy="3566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PFRs in Series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160875"/>
              </p:ext>
            </p:extLst>
          </p:nvPr>
        </p:nvGraphicFramePr>
        <p:xfrm>
          <a:off x="1702594" y="1752600"/>
          <a:ext cx="57388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8" name="Equation" r:id="rId5" imgW="6337080" imgH="876240" progId="Equation.3">
                  <p:embed/>
                </p:oleObj>
              </mc:Choice>
              <mc:Fallback>
                <p:oleObj name="Equation" r:id="rId5" imgW="6337080" imgH="876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594" y="1752600"/>
                        <a:ext cx="5738813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117463" y="762000"/>
            <a:ext cx="4909074" cy="877888"/>
            <a:chOff x="53790" y="1066800"/>
            <a:chExt cx="4909074" cy="877888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44475" y="1524000"/>
              <a:ext cx="3879851" cy="420688"/>
              <a:chOff x="956" y="3105"/>
              <a:chExt cx="2444" cy="265"/>
            </a:xfrm>
          </p:grpSpPr>
          <p:sp>
            <p:nvSpPr>
              <p:cNvPr id="4" name="Line 23"/>
              <p:cNvSpPr>
                <a:spLocks noChangeShapeType="1"/>
              </p:cNvSpPr>
              <p:nvPr/>
            </p:nvSpPr>
            <p:spPr bwMode="auto">
              <a:xfrm>
                <a:off x="956" y="3237"/>
                <a:ext cx="5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AutoShape 24"/>
              <p:cNvSpPr>
                <a:spLocks noChangeArrowheads="1"/>
              </p:cNvSpPr>
              <p:nvPr/>
            </p:nvSpPr>
            <p:spPr bwMode="auto">
              <a:xfrm rot="5400000">
                <a:off x="1668" y="2922"/>
                <a:ext cx="265" cy="631"/>
              </a:xfrm>
              <a:prstGeom prst="can">
                <a:avLst>
                  <a:gd name="adj" fmla="val 3961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AutoShape 25"/>
              <p:cNvSpPr>
                <a:spLocks noChangeArrowheads="1"/>
              </p:cNvSpPr>
              <p:nvPr/>
            </p:nvSpPr>
            <p:spPr bwMode="auto">
              <a:xfrm rot="5400000">
                <a:off x="2629" y="2922"/>
                <a:ext cx="265" cy="631"/>
              </a:xfrm>
              <a:prstGeom prst="can">
                <a:avLst>
                  <a:gd name="adj" fmla="val 3961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Line 26"/>
              <p:cNvSpPr>
                <a:spLocks noChangeShapeType="1"/>
              </p:cNvSpPr>
              <p:nvPr/>
            </p:nvSpPr>
            <p:spPr bwMode="auto">
              <a:xfrm>
                <a:off x="2073" y="3237"/>
                <a:ext cx="3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27"/>
              <p:cNvSpPr>
                <a:spLocks noChangeShapeType="1"/>
              </p:cNvSpPr>
              <p:nvPr/>
            </p:nvSpPr>
            <p:spPr bwMode="auto">
              <a:xfrm>
                <a:off x="3050" y="3237"/>
                <a:ext cx="3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53790" y="1350264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A0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u="none" baseline="-25000" dirty="0" smtClean="0">
                  <a:latin typeface="Helvetica" pitchFamily="34" charset="0"/>
                </a:rPr>
                <a:t>0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991958" y="1066800"/>
              <a:ext cx="685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A1</a:t>
              </a:r>
              <a:r>
                <a:rPr lang="en-US" altLang="en-US" u="none" dirty="0" smtClean="0">
                  <a:latin typeface="Helvetica" pitchFamily="34" charset="0"/>
                </a:rPr>
                <a:t> X</a:t>
              </a:r>
              <a:r>
                <a:rPr lang="en-US" altLang="en-US" baseline="-25000" dirty="0" smtClean="0">
                  <a:latin typeface="Helvetica" pitchFamily="34" charset="0"/>
                </a:rPr>
                <a:t>1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4048464" y="15240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A2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baseline="-25000" dirty="0" smtClean="0">
                  <a:latin typeface="Helvetica" pitchFamily="34" charset="0"/>
                </a:rPr>
                <a:t>2</a:t>
              </a:r>
              <a:endParaRPr lang="en-US" altLang="en-US" u="none" dirty="0">
                <a:latin typeface="Helvetica" pitchFamily="34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60847"/>
              </p:ext>
            </p:extLst>
          </p:nvPr>
        </p:nvGraphicFramePr>
        <p:xfrm>
          <a:off x="620712" y="2579370"/>
          <a:ext cx="396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00"/>
                <a:gridCol w="673100"/>
                <a:gridCol w="685800"/>
                <a:gridCol w="6096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20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20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20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46839" y="3902805"/>
            <a:ext cx="3110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V</a:t>
            </a:r>
            <a:r>
              <a:rPr lang="en-US" sz="2000" baseline="-25000" dirty="0" smtClean="0">
                <a:solidFill>
                  <a:srgbClr val="0000CC"/>
                </a:solidFill>
              </a:rPr>
              <a:t>PFR2</a:t>
            </a:r>
            <a:r>
              <a:rPr lang="en-US" sz="2000" dirty="0" smtClean="0">
                <a:solidFill>
                  <a:srgbClr val="0000CC"/>
                </a:solidFill>
              </a:rPr>
              <a:t> for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A2</a:t>
            </a:r>
            <a:r>
              <a:rPr lang="en-US" sz="2000" dirty="0" smtClean="0">
                <a:solidFill>
                  <a:srgbClr val="0000CC"/>
                </a:solidFill>
              </a:rPr>
              <a:t> = 0.4 to 0.8?</a:t>
            </a:r>
          </a:p>
        </p:txBody>
      </p:sp>
      <p:graphicFrame>
        <p:nvGraphicFramePr>
          <p:cNvPr id="348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334782"/>
              </p:ext>
            </p:extLst>
          </p:nvPr>
        </p:nvGraphicFramePr>
        <p:xfrm>
          <a:off x="357981" y="5154110"/>
          <a:ext cx="44878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9" name="Equation" r:id="rId7" imgW="5003640" imgH="672840" progId="Equation.3">
                  <p:embed/>
                </p:oleObj>
              </mc:Choice>
              <mc:Fallback>
                <p:oleObj name="Equation" r:id="rId7" imgW="500364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" y="5154110"/>
                        <a:ext cx="448786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545932"/>
              </p:ext>
            </p:extLst>
          </p:nvPr>
        </p:nvGraphicFramePr>
        <p:xfrm>
          <a:off x="476250" y="5779770"/>
          <a:ext cx="4324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40" name="Equation" r:id="rId9" imgW="4749480" imgH="431640" progId="Equation.3">
                  <p:embed/>
                </p:oleObj>
              </mc:Choice>
              <mc:Fallback>
                <p:oleObj name="Equation" r:id="rId9" imgW="47494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779770"/>
                        <a:ext cx="43243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108830"/>
              </p:ext>
            </p:extLst>
          </p:nvPr>
        </p:nvGraphicFramePr>
        <p:xfrm>
          <a:off x="109538" y="4366895"/>
          <a:ext cx="50180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41" name="Equation" r:id="rId11" imgW="6172200" imgH="799920" progId="Equation.3">
                  <p:embed/>
                </p:oleObj>
              </mc:Choice>
              <mc:Fallback>
                <p:oleObj name="Equation" r:id="rId11" imgW="6172200" imgH="799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4366895"/>
                        <a:ext cx="501808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85609" y="6217860"/>
            <a:ext cx="441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Same volume as 1 PFR with X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b="1" dirty="0" smtClean="0">
                <a:solidFill>
                  <a:srgbClr val="7030A0"/>
                </a:solidFill>
              </a:rPr>
              <a:t>=0.8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8200" y="2514600"/>
            <a:ext cx="4318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PFRs in series,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=0.4 and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=0.8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3417570"/>
            <a:ext cx="5221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X</a:t>
            </a:r>
            <a:r>
              <a:rPr lang="en-US" sz="2000" baseline="-25000" dirty="0" smtClean="0"/>
              <a:t>A1</a:t>
            </a:r>
            <a:r>
              <a:rPr lang="en-US" sz="2000" dirty="0" smtClean="0"/>
              <a:t>= 0.4, V</a:t>
            </a:r>
            <a:r>
              <a:rPr lang="en-US" sz="2000" baseline="-25000" dirty="0" smtClean="0"/>
              <a:t>PFR1</a:t>
            </a:r>
            <a:r>
              <a:rPr lang="en-US" sz="2000" dirty="0" smtClean="0"/>
              <a:t> =0.55 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(slide L3-20)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22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640336"/>
            <a:ext cx="4480560" cy="37063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09856"/>
            <a:ext cx="4480560" cy="3736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Combinations of CSTRs &amp;</a:t>
            </a:r>
            <a:r>
              <a:rPr lang="en-US" dirty="0" smtClean="0">
                <a:latin typeface="Arial"/>
                <a:cs typeface="Arial"/>
              </a:rPr>
              <a:t> PFRs in Series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3568" y="1014984"/>
            <a:ext cx="4322064" cy="2249949"/>
            <a:chOff x="152400" y="1027005"/>
            <a:chExt cx="4322064" cy="2249949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52400" y="1027005"/>
              <a:ext cx="3151632" cy="2249949"/>
              <a:chOff x="1295388" y="3616646"/>
              <a:chExt cx="3151487" cy="2249460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295388" y="3616646"/>
                <a:ext cx="2532769" cy="1880208"/>
                <a:chOff x="4952988" y="3540446"/>
                <a:chExt cx="2532769" cy="1880208"/>
              </a:xfrm>
            </p:grpSpPr>
            <p:grpSp>
              <p:nvGrpSpPr>
                <p:cNvPr id="18" name="Group 38"/>
                <p:cNvGrpSpPr>
                  <a:grpSpLocks/>
                </p:cNvGrpSpPr>
                <p:nvPr/>
              </p:nvGrpSpPr>
              <p:grpSpPr bwMode="auto">
                <a:xfrm>
                  <a:off x="5562557" y="3657325"/>
                  <a:ext cx="1077862" cy="1763329"/>
                  <a:chOff x="5562557" y="3657325"/>
                  <a:chExt cx="1077862" cy="1763329"/>
                </a:xfrm>
              </p:grpSpPr>
              <p:sp>
                <p:nvSpPr>
                  <p:cNvPr id="3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562557" y="4114426"/>
                    <a:ext cx="1066750" cy="130622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>
                      <a:defRPr/>
                    </a:pPr>
                    <a:endParaRPr lang="en-US" altLang="en-US">
                      <a:solidFill>
                        <a:srgbClr val="FFFF00"/>
                      </a:solidFill>
                      <a:latin typeface="Helvetica" pitchFamily="34" charset="0"/>
                    </a:endParaRPr>
                  </a:p>
                </p:txBody>
              </p:sp>
              <p:sp>
                <p:nvSpPr>
                  <p:cNvPr id="31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6095932" y="3657325"/>
                    <a:ext cx="0" cy="152366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sx="1000" sy="1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6095932" y="5104811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714950" y="5104811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4" name="Freeform 15"/>
                  <p:cNvSpPr>
                    <a:spLocks/>
                  </p:cNvSpPr>
                  <p:nvPr/>
                </p:nvSpPr>
                <p:spPr bwMode="auto">
                  <a:xfrm>
                    <a:off x="5562557" y="4635013"/>
                    <a:ext cx="1077862" cy="177761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92" y="8"/>
                      </a:cxn>
                      <a:cxn ang="0">
                        <a:pos x="240" y="104"/>
                      </a:cxn>
                      <a:cxn ang="0">
                        <a:pos x="384" y="56"/>
                      </a:cxn>
                      <a:cxn ang="0">
                        <a:pos x="528" y="56"/>
                      </a:cxn>
                      <a:cxn ang="0">
                        <a:pos x="624" y="8"/>
                      </a:cxn>
                      <a:cxn ang="0">
                        <a:pos x="672" y="56"/>
                      </a:cxn>
                      <a:cxn ang="0">
                        <a:pos x="672" y="104"/>
                      </a:cxn>
                    </a:cxnLst>
                    <a:rect l="0" t="0" r="r" b="b"/>
                    <a:pathLst>
                      <a:path w="679" h="112">
                        <a:moveTo>
                          <a:pt x="0" y="56"/>
                        </a:moveTo>
                        <a:cubicBezTo>
                          <a:pt x="76" y="28"/>
                          <a:pt x="152" y="0"/>
                          <a:pt x="192" y="8"/>
                        </a:cubicBezTo>
                        <a:cubicBezTo>
                          <a:pt x="231" y="15"/>
                          <a:pt x="207" y="95"/>
                          <a:pt x="240" y="104"/>
                        </a:cubicBezTo>
                        <a:cubicBezTo>
                          <a:pt x="272" y="112"/>
                          <a:pt x="336" y="64"/>
                          <a:pt x="384" y="56"/>
                        </a:cubicBezTo>
                        <a:cubicBezTo>
                          <a:pt x="432" y="48"/>
                          <a:pt x="488" y="63"/>
                          <a:pt x="528" y="56"/>
                        </a:cubicBezTo>
                        <a:cubicBezTo>
                          <a:pt x="567" y="48"/>
                          <a:pt x="600" y="8"/>
                          <a:pt x="624" y="8"/>
                        </a:cubicBezTo>
                        <a:cubicBezTo>
                          <a:pt x="648" y="8"/>
                          <a:pt x="664" y="40"/>
                          <a:pt x="672" y="56"/>
                        </a:cubicBezTo>
                        <a:cubicBezTo>
                          <a:pt x="679" y="71"/>
                          <a:pt x="675" y="87"/>
                          <a:pt x="672" y="104"/>
                        </a:cubicBezTo>
                      </a:path>
                    </a:pathLst>
                  </a:custGeom>
                  <a:noFill/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sx="1000" sy="1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9" name="Group 37"/>
                <p:cNvGrpSpPr>
                  <a:grpSpLocks/>
                </p:cNvGrpSpPr>
                <p:nvPr/>
              </p:nvGrpSpPr>
              <p:grpSpPr bwMode="auto">
                <a:xfrm>
                  <a:off x="4952988" y="3885875"/>
                  <a:ext cx="914355" cy="733483"/>
                  <a:chOff x="4952988" y="3885875"/>
                  <a:chExt cx="914355" cy="733483"/>
                </a:xfrm>
              </p:grpSpPr>
              <p:grpSp>
                <p:nvGrpSpPr>
                  <p:cNvPr id="2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044421" y="3885875"/>
                    <a:ext cx="822922" cy="533284"/>
                    <a:chOff x="5044421" y="3885875"/>
                    <a:chExt cx="822922" cy="533284"/>
                  </a:xfrm>
                </p:grpSpPr>
                <p:sp>
                  <p:nvSpPr>
                    <p:cNvPr id="28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044421" y="3885875"/>
                      <a:ext cx="82292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9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67343" y="3885875"/>
                      <a:ext cx="0" cy="53328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2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52988" y="3973168"/>
                    <a:ext cx="685768" cy="6461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outerShdw dist="25400" sx="1000" sy="1000" algn="ctr" rotWithShape="0">
                      <a:srgbClr val="000000"/>
                    </a:outerShdw>
                  </a:effectLst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altLang="en-US" u="none" dirty="0" smtClean="0">
                        <a:latin typeface="Helvetica" pitchFamily="34" charset="0"/>
                      </a:rPr>
                      <a:t>F</a:t>
                    </a:r>
                    <a:r>
                      <a:rPr lang="en-US" altLang="en-US" u="none" baseline="-25000" dirty="0" smtClean="0">
                        <a:latin typeface="Helvetica" pitchFamily="34" charset="0"/>
                      </a:rPr>
                      <a:t>A0</a:t>
                    </a:r>
                    <a:r>
                      <a:rPr lang="en-US" altLang="en-US" u="none" dirty="0" smtClean="0">
                        <a:latin typeface="Helvetica" pitchFamily="34" charset="0"/>
                      </a:rPr>
                      <a:t> X</a:t>
                    </a:r>
                    <a:r>
                      <a:rPr lang="en-US" altLang="en-US" u="none" baseline="-25000" dirty="0" smtClean="0">
                        <a:latin typeface="Helvetica" pitchFamily="34" charset="0"/>
                      </a:rPr>
                      <a:t>0</a:t>
                    </a:r>
                    <a:endParaRPr lang="en-US" altLang="en-US" u="none" dirty="0">
                      <a:latin typeface="Helvetica" pitchFamily="34" charset="0"/>
                    </a:endParaRPr>
                  </a:p>
                </p:txBody>
              </p:sp>
            </p:grpSp>
            <p:grpSp>
              <p:nvGrpSpPr>
                <p:cNvPr id="20" name="Group 40"/>
                <p:cNvGrpSpPr>
                  <a:grpSpLocks/>
                </p:cNvGrpSpPr>
                <p:nvPr/>
              </p:nvGrpSpPr>
              <p:grpSpPr bwMode="auto">
                <a:xfrm>
                  <a:off x="5733239" y="3540446"/>
                  <a:ext cx="1752518" cy="1335814"/>
                  <a:chOff x="5733239" y="3540446"/>
                  <a:chExt cx="1752518" cy="1335814"/>
                </a:xfrm>
              </p:grpSpPr>
              <p:grpSp>
                <p:nvGrpSpPr>
                  <p:cNvPr id="2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6324521" y="3885875"/>
                    <a:ext cx="731486" cy="990385"/>
                    <a:chOff x="6324521" y="3885875"/>
                    <a:chExt cx="731486" cy="990385"/>
                  </a:xfrm>
                </p:grpSpPr>
                <p:sp>
                  <p:nvSpPr>
                    <p:cNvPr id="23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324521" y="3885875"/>
                      <a:ext cx="73148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5" name="Line 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324521" y="3885875"/>
                      <a:ext cx="0" cy="99038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2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33239" y="3540446"/>
                    <a:ext cx="1752518" cy="369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altLang="en-US" u="none" dirty="0" smtClean="0"/>
                      <a:t>F</a:t>
                    </a:r>
                    <a:r>
                      <a:rPr lang="en-US" altLang="en-US" u="none" baseline="-25000" dirty="0" smtClean="0"/>
                      <a:t>A1</a:t>
                    </a:r>
                    <a:r>
                      <a:rPr lang="en-US" altLang="en-US" u="none" dirty="0" smtClean="0"/>
                      <a:t>, X</a:t>
                    </a:r>
                    <a:r>
                      <a:rPr lang="en-US" altLang="en-US" u="none" baseline="-25000" dirty="0" smtClean="0"/>
                      <a:t>1</a:t>
                    </a:r>
                    <a:endParaRPr lang="en-US" altLang="en-US" u="none" dirty="0"/>
                  </a:p>
                </p:txBody>
              </p:sp>
            </p:grpSp>
          </p:grpSp>
          <p:sp>
            <p:nvSpPr>
              <p:cNvPr id="7" name="Text Box 24"/>
              <p:cNvSpPr txBox="1">
                <a:spLocks noChangeArrowheads="1"/>
              </p:cNvSpPr>
              <p:nvPr/>
            </p:nvSpPr>
            <p:spPr bwMode="auto">
              <a:xfrm>
                <a:off x="1600171" y="5496854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V</a:t>
                </a:r>
                <a:r>
                  <a:rPr lang="en-US" altLang="en-US" u="none" baseline="-25000" dirty="0" smtClean="0"/>
                  <a:t>1</a:t>
                </a:r>
                <a:endParaRPr lang="en-US" altLang="en-US" u="none" dirty="0"/>
              </a:p>
            </p:txBody>
          </p:sp>
          <p:sp>
            <p:nvSpPr>
              <p:cNvPr id="8" name="Text Box 24"/>
              <p:cNvSpPr txBox="1">
                <a:spLocks noChangeArrowheads="1"/>
              </p:cNvSpPr>
              <p:nvPr/>
            </p:nvSpPr>
            <p:spPr bwMode="auto">
              <a:xfrm>
                <a:off x="3380124" y="4189716"/>
                <a:ext cx="1066751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/>
                  <a:t>V</a:t>
                </a:r>
                <a:r>
                  <a:rPr lang="en-US" altLang="en-US" u="none" baseline="-25000" dirty="0"/>
                  <a:t>2</a:t>
                </a:r>
                <a:r>
                  <a:rPr lang="en-US" altLang="en-US" u="none" dirty="0"/>
                  <a:t> </a:t>
                </a:r>
              </a:p>
            </p:txBody>
          </p:sp>
        </p:grpSp>
        <p:sp>
          <p:nvSpPr>
            <p:cNvPr id="35" name="AutoShape 25"/>
            <p:cNvSpPr>
              <a:spLocks noChangeArrowheads="1"/>
            </p:cNvSpPr>
            <p:nvPr/>
          </p:nvSpPr>
          <p:spPr bwMode="auto">
            <a:xfrm rot="5400000">
              <a:off x="2536931" y="907352"/>
              <a:ext cx="420688" cy="1001713"/>
            </a:xfrm>
            <a:prstGeom prst="can">
              <a:avLst>
                <a:gd name="adj" fmla="val 3961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3205269" y="1407414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3560064" y="1197864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A2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baseline="-25000" dirty="0" smtClean="0">
                  <a:latin typeface="Helvetica" pitchFamily="34" charset="0"/>
                </a:rPr>
                <a:t>2</a:t>
              </a:r>
              <a:endParaRPr lang="en-US" altLang="en-US" u="none" dirty="0">
                <a:latin typeface="Helvetica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47800" y="51816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0" y="52578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48600" y="52578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029200" y="762000"/>
            <a:ext cx="4114800" cy="1752600"/>
            <a:chOff x="5029200" y="838200"/>
            <a:chExt cx="4114800" cy="1752600"/>
          </a:xfrm>
        </p:grpSpPr>
        <p:sp>
          <p:nvSpPr>
            <p:cNvPr id="52" name="Line 12"/>
            <p:cNvSpPr>
              <a:spLocks noChangeShapeType="1"/>
            </p:cNvSpPr>
            <p:nvPr/>
          </p:nvSpPr>
          <p:spPr bwMode="auto">
            <a:xfrm>
              <a:off x="7876032" y="838200"/>
              <a:ext cx="0" cy="15240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029200" y="914400"/>
              <a:ext cx="4114800" cy="1676400"/>
              <a:chOff x="5029200" y="914400"/>
              <a:chExt cx="4114800" cy="1676400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7342632" y="1591057"/>
                <a:ext cx="1066799" cy="99974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029200" y="914400"/>
                <a:ext cx="4114800" cy="1664732"/>
                <a:chOff x="5029200" y="914400"/>
                <a:chExt cx="4114800" cy="1664732"/>
              </a:xfrm>
            </p:grpSpPr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029200" y="1371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5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A1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 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53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2286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2286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15"/>
                <p:cNvSpPr>
                  <a:spLocks/>
                </p:cNvSpPr>
                <p:nvPr/>
              </p:nvSpPr>
              <p:spPr bwMode="auto">
                <a:xfrm>
                  <a:off x="7342632" y="1828800"/>
                  <a:ext cx="1077912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6187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791200" y="1524000"/>
                  <a:ext cx="175259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V</a:t>
                  </a:r>
                  <a:r>
                    <a:rPr lang="en-US" altLang="en-US" u="none" baseline="-25000" dirty="0" smtClean="0"/>
                    <a:t>1</a:t>
                  </a:r>
                  <a:endParaRPr lang="en-US" altLang="en-US" u="none" dirty="0"/>
                </a:p>
              </p:txBody>
            </p:sp>
            <p:sp>
              <p:nvSpPr>
                <p:cNvPr id="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629400" y="22098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/>
                    <a:t>V</a:t>
                  </a:r>
                  <a:r>
                    <a:rPr lang="en-US" altLang="en-US" u="none" baseline="-25000" dirty="0"/>
                    <a:t>2</a:t>
                  </a:r>
                  <a:r>
                    <a:rPr lang="en-US" altLang="en-US" u="none" dirty="0"/>
                    <a:t> </a:t>
                  </a:r>
                </a:p>
              </p:txBody>
            </p:sp>
            <p:sp>
              <p:nvSpPr>
                <p:cNvPr id="6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229600" y="9906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A2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2886456" y="593445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   )</a:t>
            </a: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0" y="632460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GB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CSTR1</a:t>
            </a:r>
            <a:r>
              <a:rPr kumimoji="0" lang="en-GB" altLang="zh-TW" sz="2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GB" altLang="zh-TW" sz="2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PFR2 </a:t>
            </a:r>
            <a:r>
              <a:rPr kumimoji="0" lang="en-GB" altLang="zh-TW" sz="2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cs typeface="Arial"/>
              </a:rPr>
              <a:t>≠</a:t>
            </a:r>
            <a:r>
              <a:rPr kumimoji="0" lang="en-GB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lang="en-GB" altLang="zh-TW" sz="2000" b="1" baseline="-25000" dirty="0" smtClean="0">
                <a:solidFill>
                  <a:srgbClr val="7030A0"/>
                </a:solidFill>
              </a:rPr>
              <a:t>PFR1 </a:t>
            </a:r>
            <a:r>
              <a:rPr lang="en-GB" altLang="zh-TW" sz="2000" b="1" dirty="0" smtClean="0">
                <a:solidFill>
                  <a:srgbClr val="7030A0"/>
                </a:solidFill>
              </a:rPr>
              <a:t>+ C</a:t>
            </a:r>
            <a:r>
              <a:rPr kumimoji="0" lang="en-GB" altLang="zh-TW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CSTR2</a:t>
            </a:r>
            <a:endParaRPr kumimoji="0" lang="en-GB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Reactors in Series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6128" y="2286000"/>
            <a:ext cx="567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any combination of PFRs &amp; CSTRs in series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0682"/>
              </p:ext>
            </p:extLst>
          </p:nvPr>
        </p:nvGraphicFramePr>
        <p:xfrm>
          <a:off x="2197100" y="914400"/>
          <a:ext cx="474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4" name="Equation" r:id="rId3" imgW="4749480" imgH="736560" progId="Equation.3">
                  <p:embed/>
                </p:oleObj>
              </mc:Choice>
              <mc:Fallback>
                <p:oleObj name="Equation" r:id="rId3" imgW="474948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914400"/>
                        <a:ext cx="4749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536187"/>
              </p:ext>
            </p:extLst>
          </p:nvPr>
        </p:nvGraphicFramePr>
        <p:xfrm>
          <a:off x="1790700" y="1676400"/>
          <a:ext cx="556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5" name="Equation" r:id="rId5" imgW="5562360" imgH="609480" progId="Equation.3">
                  <p:embed/>
                </p:oleObj>
              </mc:Choice>
              <mc:Fallback>
                <p:oleObj name="Equation" r:id="rId5" imgW="556236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676400"/>
                        <a:ext cx="556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2352" y="2743200"/>
            <a:ext cx="5859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general, 1 PFR = any number of PFRs in series</a:t>
            </a:r>
          </a:p>
          <a:p>
            <a:r>
              <a:rPr lang="en-US" sz="2000" dirty="0" smtClean="0"/>
              <a:t>	     1 PFR = </a:t>
            </a:r>
            <a:r>
              <a:rPr lang="en-US" sz="2000" dirty="0" smtClean="0">
                <a:latin typeface="Arial"/>
                <a:cs typeface="Arial"/>
              </a:rPr>
              <a:t>∞ number of CSTRs in series</a:t>
            </a:r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3305908"/>
            <a:ext cx="70104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TW" sz="2000" dirty="0" smtClean="0"/>
              <a:t>	</a:t>
            </a:r>
            <a:r>
              <a:rPr kumimoji="0" lang="en-US" altLang="zh-TW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Space time 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t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time necessary to process one reactor volume, also called mean residence time or holding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TW" sz="2000" dirty="0" smtClean="0"/>
              <a:t>	</a:t>
            </a:r>
            <a:r>
              <a:rPr lang="en-US" altLang="zh-TW" sz="2000" u="sng" dirty="0" smtClean="0"/>
              <a:t>Space velocity</a:t>
            </a:r>
            <a:r>
              <a:rPr lang="en-US" altLang="zh-TW" sz="2000" dirty="0" smtClean="0"/>
              <a:t> (SV): inverse of space time, but </a:t>
            </a:r>
            <a:r>
              <a:rPr lang="en-US" altLang="zh-TW" sz="2000" dirty="0" err="1" smtClean="0"/>
              <a:t>v</a:t>
            </a:r>
            <a:r>
              <a:rPr lang="en-US" altLang="zh-TW" sz="2000" baseline="-25000" dirty="0" err="1" smtClean="0"/>
              <a:t>o</a:t>
            </a:r>
            <a:r>
              <a:rPr lang="en-US" altLang="zh-TW" sz="2000" dirty="0" smtClean="0"/>
              <a:t> may be measured under different conditions than the space time 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01645"/>
              </p:ext>
            </p:extLst>
          </p:nvPr>
        </p:nvGraphicFramePr>
        <p:xfrm>
          <a:off x="7362825" y="3485296"/>
          <a:ext cx="7143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6" name="Equation" r:id="rId7" imgW="774360" imgH="736560" progId="Equation.3">
                  <p:embed/>
                </p:oleObj>
              </mc:Choice>
              <mc:Fallback>
                <p:oleObj name="Equation" r:id="rId7" imgW="774360" imgH="736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3485296"/>
                        <a:ext cx="714375" cy="7350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40726"/>
              </p:ext>
            </p:extLst>
          </p:nvPr>
        </p:nvGraphicFramePr>
        <p:xfrm>
          <a:off x="7315200" y="4386996"/>
          <a:ext cx="13525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7" name="Equation" r:id="rId9" imgW="1473120" imgH="672840" progId="Equation.3">
                  <p:embed/>
                </p:oleObj>
              </mc:Choice>
              <mc:Fallback>
                <p:oleObj name="Equation" r:id="rId9" imgW="1473120" imgH="6728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386996"/>
                        <a:ext cx="1352550" cy="6715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22583"/>
              </p:ext>
            </p:extLst>
          </p:nvPr>
        </p:nvGraphicFramePr>
        <p:xfrm>
          <a:off x="2138363" y="5206512"/>
          <a:ext cx="30543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8" name="Equation" r:id="rId11" imgW="3301920" imgH="736560" progId="Equation.DSMT4">
                  <p:embed/>
                </p:oleObj>
              </mc:Choice>
              <mc:Fallback>
                <p:oleObj name="Equation" r:id="rId11" imgW="330192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5206512"/>
                        <a:ext cx="3054350" cy="7381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371491"/>
              </p:ext>
            </p:extLst>
          </p:nvPr>
        </p:nvGraphicFramePr>
        <p:xfrm>
          <a:off x="7226300" y="5282712"/>
          <a:ext cx="17002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9" name="Equation" r:id="rId13" imgW="1854000" imgH="660240" progId="Equation.DSMT4">
                  <p:embed/>
                </p:oleObj>
              </mc:Choice>
              <mc:Fallback>
                <p:oleObj name="Equation" r:id="rId13" imgW="1854000" imgH="660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5282712"/>
                        <a:ext cx="1700213" cy="6556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599" y="5162399"/>
            <a:ext cx="1676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Liquid-hourly space velocity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0200" y="5162399"/>
            <a:ext cx="1676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Gas-hourly space velocity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761" y="6172200"/>
            <a:ext cx="7130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/>
              <a:t>|</a:t>
            </a:r>
            <a:r>
              <a:rPr lang="en-US" sz="2000" dirty="0" smtClean="0"/>
              <a:t> is the volumetric flow rate measured at specified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2159858" y="2633665"/>
            <a:ext cx="5002942" cy="963994"/>
            <a:chOff x="1546" y="722"/>
            <a:chExt cx="3632" cy="646"/>
          </a:xfrm>
        </p:grpSpPr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 rot="-5396367">
              <a:off x="3039" y="-771"/>
              <a:ext cx="646" cy="3632"/>
            </a:xfrm>
            <a:prstGeom prst="can">
              <a:avLst>
                <a:gd name="adj" fmla="val 3990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新細明體" charset="-120"/>
              </a:endParaRPr>
            </a:p>
          </p:txBody>
        </p:sp>
        <p:sp>
          <p:nvSpPr>
            <p:cNvPr id="15389" name="AutoShape 7"/>
            <p:cNvSpPr>
              <a:spLocks noChangeArrowheads="1"/>
            </p:cNvSpPr>
            <p:nvPr/>
          </p:nvSpPr>
          <p:spPr bwMode="auto">
            <a:xfrm>
              <a:off x="3192" y="722"/>
              <a:ext cx="408" cy="646"/>
            </a:xfrm>
            <a:prstGeom prst="flowChartMagneticDrum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AutoShape 12"/>
          <p:cNvSpPr>
            <a:spLocks/>
          </p:cNvSpPr>
          <p:nvPr/>
        </p:nvSpPr>
        <p:spPr bwMode="auto">
          <a:xfrm>
            <a:off x="5656384" y="2133600"/>
            <a:ext cx="595035" cy="400110"/>
          </a:xfrm>
          <a:prstGeom prst="borderCallout2">
            <a:avLst>
              <a:gd name="adj1" fmla="val 28125"/>
              <a:gd name="adj2" fmla="val -10597"/>
              <a:gd name="adj3" fmla="val 28125"/>
              <a:gd name="adj4" fmla="val -95366"/>
              <a:gd name="adj5" fmla="val 206250"/>
              <a:gd name="adj6" fmla="val -183222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lnSpc>
                <a:spcPts val="2400"/>
              </a:lnSpc>
            </a:pPr>
            <a:r>
              <a:rPr lang="en-GB" altLang="zh-TW" sz="2400" dirty="0"/>
              <a:t>ΔV</a:t>
            </a:r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858715" y="3128962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332643" y="2836862"/>
            <a:ext cx="605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A0</a:t>
            </a:r>
            <a:endParaRPr lang="en-GB" altLang="zh-TW" sz="2400" dirty="0"/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>
            <a:off x="3497874" y="3124200"/>
            <a:ext cx="79277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8"/>
          <p:cNvSpPr>
            <a:spLocks noChangeShapeType="1"/>
          </p:cNvSpPr>
          <p:nvPr/>
        </p:nvSpPr>
        <p:spPr bwMode="auto">
          <a:xfrm>
            <a:off x="4677507" y="3124200"/>
            <a:ext cx="7927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9"/>
          <p:cNvSpPr>
            <a:spLocks noChangeShapeType="1"/>
          </p:cNvSpPr>
          <p:nvPr/>
        </p:nvSpPr>
        <p:spPr bwMode="auto">
          <a:xfrm>
            <a:off x="7200900" y="3128962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8436220" y="2888232"/>
            <a:ext cx="49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</a:t>
            </a:r>
            <a:endParaRPr lang="en-GB" altLang="zh-TW" sz="2400" dirty="0"/>
          </a:p>
        </p:txBody>
      </p:sp>
      <p:sp>
        <p:nvSpPr>
          <p:cNvPr id="15377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zh-TW" dirty="0" smtClean="0"/>
              <a:t>Review: Molar Balance – PFR</a:t>
            </a:r>
            <a:endParaRPr lang="zh-TW" altLang="en-GB" dirty="0" smtClean="0"/>
          </a:p>
        </p:txBody>
      </p:sp>
      <p:graphicFrame>
        <p:nvGraphicFramePr>
          <p:cNvPr id="15365" name="Object 5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9231514"/>
              </p:ext>
            </p:extLst>
          </p:nvPr>
        </p:nvGraphicFramePr>
        <p:xfrm>
          <a:off x="4411662" y="4485032"/>
          <a:ext cx="36655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0" name="Equation" r:id="rId4" imgW="3060360" imgH="723600" progId="Equation.3">
                  <p:embed/>
                </p:oleObj>
              </mc:Choice>
              <mc:Fallback>
                <p:oleObj name="Equation" r:id="rId4" imgW="30603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2" y="4485032"/>
                        <a:ext cx="3665538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6"/>
          <p:cNvGrpSpPr/>
          <p:nvPr/>
        </p:nvGrpSpPr>
        <p:grpSpPr>
          <a:xfrm>
            <a:off x="918797" y="3505200"/>
            <a:ext cx="7057232" cy="822960"/>
            <a:chOff x="918797" y="3657600"/>
            <a:chExt cx="7057232" cy="822960"/>
          </a:xfrm>
        </p:grpSpPr>
        <p:graphicFrame>
          <p:nvGraphicFramePr>
            <p:cNvPr id="15362" name="Object 33"/>
            <p:cNvGraphicFramePr>
              <a:graphicFrameLocks noChangeAspect="1"/>
            </p:cNvGraphicFramePr>
            <p:nvPr/>
          </p:nvGraphicFramePr>
          <p:xfrm>
            <a:off x="5207001" y="3840480"/>
            <a:ext cx="58189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61" name="Equation" r:id="rId6" imgW="507960" imgH="368280" progId="Equation.3">
                    <p:embed/>
                  </p:oleObj>
                </mc:Choice>
                <mc:Fallback>
                  <p:oleObj name="Equation" r:id="rId6" imgW="5079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7001" y="3840480"/>
                          <a:ext cx="581891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Text Box 34"/>
            <p:cNvSpPr txBox="1">
              <a:spLocks noChangeArrowheads="1"/>
            </p:cNvSpPr>
            <p:nvPr/>
          </p:nvSpPr>
          <p:spPr bwMode="auto">
            <a:xfrm>
              <a:off x="918797" y="3838248"/>
              <a:ext cx="5309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F</a:t>
              </a:r>
              <a:r>
                <a:rPr lang="en-US" altLang="zh-TW" sz="2400" baseline="-25000" dirty="0"/>
                <a:t>j0</a:t>
              </a:r>
            </a:p>
          </p:txBody>
        </p:sp>
        <p:sp>
          <p:nvSpPr>
            <p:cNvPr id="15379" name="Text Box 35"/>
            <p:cNvSpPr txBox="1">
              <a:spLocks noChangeArrowheads="1"/>
            </p:cNvSpPr>
            <p:nvPr/>
          </p:nvSpPr>
          <p:spPr bwMode="auto">
            <a:xfrm>
              <a:off x="3212124" y="3838248"/>
              <a:ext cx="4171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dirty="0" err="1"/>
                <a:t>F</a:t>
              </a:r>
              <a:r>
                <a:rPr lang="en-US" altLang="zh-TW" sz="2400" baseline="-25000" dirty="0" err="1"/>
                <a:t>j</a:t>
              </a:r>
              <a:endParaRPr lang="en-US" altLang="zh-TW" sz="2400" baseline="-25000" dirty="0"/>
            </a:p>
          </p:txBody>
        </p:sp>
        <p:graphicFrame>
          <p:nvGraphicFramePr>
            <p:cNvPr id="15363" name="Object 41"/>
            <p:cNvGraphicFramePr>
              <a:graphicFrameLocks noChangeAspect="1"/>
            </p:cNvGraphicFramePr>
            <p:nvPr/>
          </p:nvGraphicFramePr>
          <p:xfrm>
            <a:off x="7435854" y="3657600"/>
            <a:ext cx="540175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62" name="Equation" r:id="rId8" imgW="469800" imgH="660240" progId="Equation.3">
                    <p:embed/>
                  </p:oleObj>
                </mc:Choice>
                <mc:Fallback>
                  <p:oleObj name="Equation" r:id="rId8" imgW="46980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5854" y="3657600"/>
                          <a:ext cx="540175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4038600" y="380747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66951" y="3807470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10940" y="380747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sz="2800" dirty="0"/>
            </a:p>
          </p:txBody>
        </p:sp>
      </p:grpSp>
      <p:graphicFrame>
        <p:nvGraphicFramePr>
          <p:cNvPr id="112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184304"/>
              </p:ext>
            </p:extLst>
          </p:nvPr>
        </p:nvGraphicFramePr>
        <p:xfrm>
          <a:off x="762000" y="4729507"/>
          <a:ext cx="31448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3" name="Equation" r:id="rId10" imgW="2628720" imgH="457200" progId="Equation.3">
                  <p:embed/>
                </p:oleObj>
              </mc:Choice>
              <mc:Fallback>
                <p:oleObj name="Equation" r:id="rId10" imgW="2628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9507"/>
                        <a:ext cx="314483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2857500" y="5638800"/>
            <a:ext cx="3429000" cy="838200"/>
            <a:chOff x="3124200" y="5715000"/>
            <a:chExt cx="3429000" cy="838200"/>
          </a:xfrm>
        </p:grpSpPr>
        <p:graphicFrame>
          <p:nvGraphicFramePr>
            <p:cNvPr id="15366" name="Object 73"/>
            <p:cNvGraphicFramePr>
              <a:graphicFrameLocks noGrp="1" noChangeAspect="1"/>
            </p:cNvGraphicFramePr>
            <p:nvPr>
              <p:ph idx="4294967295"/>
            </p:nvPr>
          </p:nvGraphicFramePr>
          <p:xfrm>
            <a:off x="3200400" y="5715000"/>
            <a:ext cx="977900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64" name="Equation" r:id="rId12" imgW="812520" imgH="660240" progId="Equation.3">
                    <p:embed/>
                  </p:oleObj>
                </mc:Choice>
                <mc:Fallback>
                  <p:oleObj name="Equation" r:id="rId12" imgW="81252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715000"/>
                          <a:ext cx="977900" cy="793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Rectangle 49"/>
            <p:cNvSpPr/>
            <p:nvPr/>
          </p:nvSpPr>
          <p:spPr>
            <a:xfrm>
              <a:off x="3124200" y="5715000"/>
              <a:ext cx="1143000" cy="838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19600" y="5715000"/>
              <a:ext cx="213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7030A0"/>
                  </a:solidFill>
                </a:rPr>
                <a:t>Ideal SS PFR Design Eq.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sp>
        <p:nvSpPr>
          <p:cNvPr id="39" name="Rectangle 23"/>
          <p:cNvSpPr txBox="1">
            <a:spLocks noChangeArrowheads="1"/>
          </p:cNvSpPr>
          <p:nvPr/>
        </p:nvSpPr>
        <p:spPr>
          <a:xfrm>
            <a:off x="160460" y="914400"/>
            <a:ext cx="8823081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Flow reactor operated at steady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 (no accumulation per </a:t>
            </a:r>
            <a:r>
              <a:rPr kumimoji="0" lang="el-GR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Δ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Composition of fluid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varies down length of reactor (material balance for 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zh-TW" sz="2400" dirty="0" smtClean="0"/>
              <a:t>differential element of volume </a:t>
            </a:r>
            <a:r>
              <a:rPr lang="en-US" altLang="zh-TW" sz="2400" dirty="0" smtClean="0">
                <a:latin typeface="Symbol" pitchFamily="18" charset="2"/>
              </a:rPr>
              <a:t>D</a:t>
            </a:r>
            <a:r>
              <a:rPr lang="en-US" altLang="zh-TW" sz="2400" dirty="0" smtClean="0"/>
              <a:t>V</a:t>
            </a:r>
            <a:endParaRPr kumimoji="0" lang="en-GB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0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/>
          <p:cNvSpPr txBox="1">
            <a:spLocks noChangeArrowheads="1"/>
          </p:cNvSpPr>
          <p:nvPr/>
        </p:nvSpPr>
        <p:spPr>
          <a:xfrm>
            <a:off x="0" y="1295400"/>
            <a:ext cx="91440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Heterogeneous </a:t>
            </a:r>
            <a:r>
              <a:rPr kumimoji="0" lang="en-GB" altLang="zh-TW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rxn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reaction occurs</a:t>
            </a:r>
            <a:r>
              <a:rPr kumimoji="0" lang="en-GB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catalyst particle surface </a:t>
            </a:r>
            <a:endParaRPr kumimoji="0" lang="en-GB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 gradient of reactant and product change down </a:t>
            </a:r>
            <a:r>
              <a:rPr kumimoji="0" lang="en-GB" altLang="zh-TW" sz="24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 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reactor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Rxn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rate based on the mass of catalyst W, not reactor volume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Molar Balance- Packed Bed Reactor (PBR)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29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602623"/>
              </p:ext>
            </p:extLst>
          </p:nvPr>
        </p:nvGraphicFramePr>
        <p:xfrm>
          <a:off x="914400" y="3200400"/>
          <a:ext cx="10128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0" name="Equation" r:id="rId3" imgW="812520" imgH="660240" progId="Equation.3">
                  <p:embed/>
                </p:oleObj>
              </mc:Choice>
              <mc:Fallback>
                <p:oleObj name="Equation" r:id="rId3" imgW="812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101282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3200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Similar to PFR, but expressed in terms of catalyst weight instead of reactor volume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0624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Units for the rate of a homogeneous </a:t>
            </a:r>
            <a:r>
              <a:rPr lang="en-US" sz="2200" dirty="0" err="1" smtClean="0"/>
              <a:t>rxn</a:t>
            </a:r>
            <a:r>
              <a:rPr lang="en-US" sz="2200" dirty="0" smtClean="0"/>
              <a:t> (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j</a:t>
            </a:r>
            <a:r>
              <a:rPr lang="en-US" sz="2200" dirty="0" smtClean="0"/>
              <a:t>) :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420624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Units for the rate of a catalytic </a:t>
            </a:r>
            <a:r>
              <a:rPr lang="en-US" sz="2200" dirty="0" err="1" smtClean="0"/>
              <a:t>rxn</a:t>
            </a:r>
            <a:r>
              <a:rPr lang="en-US" sz="2200" dirty="0" smtClean="0"/>
              <a:t> (</a:t>
            </a:r>
            <a:r>
              <a:rPr lang="en-US" sz="2200" b="1" dirty="0" err="1" smtClean="0"/>
              <a:t>r</a:t>
            </a:r>
            <a:r>
              <a:rPr lang="en-US" sz="2200" b="1" baseline="-25000" dirty="0" err="1" smtClean="0"/>
              <a:t>j</a:t>
            </a:r>
            <a:r>
              <a:rPr lang="en-US" sz="2200" b="1" dirty="0" smtClean="0"/>
              <a:t>’</a:t>
            </a:r>
            <a:r>
              <a:rPr lang="en-US" sz="2200" dirty="0" smtClean="0"/>
              <a:t>) :</a:t>
            </a:r>
            <a:endParaRPr lang="en-US" sz="2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12967"/>
              </p:ext>
            </p:extLst>
          </p:nvPr>
        </p:nvGraphicFramePr>
        <p:xfrm>
          <a:off x="6955888" y="4267200"/>
          <a:ext cx="1883312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1" name="Equation" r:id="rId5" imgW="1511280" imgH="660240" progId="Equation.3">
                  <p:embed/>
                </p:oleObj>
              </mc:Choice>
              <mc:Fallback>
                <p:oleObj name="Equation" r:id="rId5" imgW="1511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888" y="4267200"/>
                        <a:ext cx="1883312" cy="822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828350"/>
              </p:ext>
            </p:extLst>
          </p:nvPr>
        </p:nvGraphicFramePr>
        <p:xfrm>
          <a:off x="3122612" y="4206240"/>
          <a:ext cx="8397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2" name="Equation" r:id="rId7" imgW="672840" imgH="660240" progId="Equation.3">
                  <p:embed/>
                </p:oleObj>
              </mc:Choice>
              <mc:Fallback>
                <p:oleObj name="Equation" r:id="rId7" imgW="672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2" y="4206240"/>
                        <a:ext cx="8397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5098197"/>
            <a:ext cx="7899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So in terms of catalyst weight instead of reactor volume: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229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883882"/>
              </p:ext>
            </p:extLst>
          </p:nvPr>
        </p:nvGraphicFramePr>
        <p:xfrm>
          <a:off x="1447800" y="5647472"/>
          <a:ext cx="64119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3" name="Equation" r:id="rId9" imgW="5143320" imgH="660240" progId="Equation.3">
                  <p:embed/>
                </p:oleObj>
              </mc:Choice>
              <mc:Fallback>
                <p:oleObj name="Equation" r:id="rId9" imgW="51433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47472"/>
                        <a:ext cx="6411912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2740152"/>
            <a:ext cx="4480560" cy="3736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L3: Conversion and Reactors in Series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304800" y="906700"/>
            <a:ext cx="3962400" cy="2415621"/>
            <a:chOff x="1295388" y="3516084"/>
            <a:chExt cx="3962217" cy="2415096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1295388" y="3516084"/>
              <a:ext cx="2776405" cy="1980770"/>
              <a:chOff x="4952988" y="3439884"/>
              <a:chExt cx="2776405" cy="1980770"/>
            </a:xfrm>
          </p:grpSpPr>
          <p:grpSp>
            <p:nvGrpSpPr>
              <p:cNvPr id="19" name="Group 38"/>
              <p:cNvGrpSpPr>
                <a:grpSpLocks/>
              </p:cNvGrpSpPr>
              <p:nvPr/>
            </p:nvGrpSpPr>
            <p:grpSpPr bwMode="auto">
              <a:xfrm>
                <a:off x="5562557" y="3657325"/>
                <a:ext cx="1077862" cy="1763329"/>
                <a:chOff x="5562557" y="3657325"/>
                <a:chExt cx="1077862" cy="1763329"/>
              </a:xfrm>
            </p:grpSpPr>
            <p:sp>
              <p:nvSpPr>
                <p:cNvPr id="31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557" y="4114426"/>
                  <a:ext cx="1066750" cy="1306228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32" name="Line 12"/>
                <p:cNvSpPr>
                  <a:spLocks noChangeShapeType="1"/>
                </p:cNvSpPr>
                <p:nvPr/>
              </p:nvSpPr>
              <p:spPr bwMode="auto">
                <a:xfrm>
                  <a:off x="6095932" y="3657325"/>
                  <a:ext cx="0" cy="1523669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Oval 13"/>
                <p:cNvSpPr>
                  <a:spLocks noChangeArrowheads="1"/>
                </p:cNvSpPr>
                <p:nvPr/>
              </p:nvSpPr>
              <p:spPr bwMode="auto">
                <a:xfrm>
                  <a:off x="6095932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Oval 14"/>
                <p:cNvSpPr>
                  <a:spLocks noChangeArrowheads="1"/>
                </p:cNvSpPr>
                <p:nvPr/>
              </p:nvSpPr>
              <p:spPr bwMode="auto">
                <a:xfrm>
                  <a:off x="5714950" y="5104811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Freeform 15"/>
                <p:cNvSpPr>
                  <a:spLocks/>
                </p:cNvSpPr>
                <p:nvPr/>
              </p:nvSpPr>
              <p:spPr bwMode="auto">
                <a:xfrm>
                  <a:off x="5562557" y="4635013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>
                <a:off x="4952988" y="3885875"/>
                <a:ext cx="914355" cy="733483"/>
                <a:chOff x="4952988" y="3885875"/>
                <a:chExt cx="914355" cy="733483"/>
              </a:xfrm>
            </p:grpSpPr>
            <p:grpSp>
              <p:nvGrpSpPr>
                <p:cNvPr id="27" name="Group 36"/>
                <p:cNvGrpSpPr>
                  <a:grpSpLocks/>
                </p:cNvGrpSpPr>
                <p:nvPr/>
              </p:nvGrpSpPr>
              <p:grpSpPr bwMode="auto">
                <a:xfrm>
                  <a:off x="5044421" y="3885875"/>
                  <a:ext cx="822922" cy="533284"/>
                  <a:chOff x="5044421" y="3885875"/>
                  <a:chExt cx="822922" cy="533284"/>
                </a:xfrm>
              </p:grpSpPr>
              <p:sp>
                <p:nvSpPr>
                  <p:cNvPr id="29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4421" y="3885875"/>
                    <a:ext cx="82292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867343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2988" y="3973168"/>
                  <a:ext cx="685768" cy="646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grpSp>
            <p:nvGrpSpPr>
              <p:cNvPr id="21" name="Group 40"/>
              <p:cNvGrpSpPr>
                <a:grpSpLocks/>
              </p:cNvGrpSpPr>
              <p:nvPr/>
            </p:nvGrpSpPr>
            <p:grpSpPr bwMode="auto">
              <a:xfrm>
                <a:off x="5976875" y="3439884"/>
                <a:ext cx="1752518" cy="1436376"/>
                <a:chOff x="5976875" y="3439884"/>
                <a:chExt cx="1752518" cy="1436376"/>
              </a:xfrm>
            </p:grpSpPr>
            <p:grpSp>
              <p:nvGrpSpPr>
                <p:cNvPr id="22" name="Group 39"/>
                <p:cNvGrpSpPr>
                  <a:grpSpLocks/>
                </p:cNvGrpSpPr>
                <p:nvPr/>
              </p:nvGrpSpPr>
              <p:grpSpPr bwMode="auto">
                <a:xfrm>
                  <a:off x="6324521" y="3885875"/>
                  <a:ext cx="1066750" cy="990385"/>
                  <a:chOff x="6324521" y="3885875"/>
                  <a:chExt cx="1066750" cy="990385"/>
                </a:xfrm>
              </p:grpSpPr>
              <p:sp>
                <p:nvSpPr>
                  <p:cNvPr id="2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106675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391271" y="3885875"/>
                    <a:ext cx="0" cy="533284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24521" y="3885875"/>
                    <a:ext cx="0" cy="990385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76875" y="3439884"/>
                  <a:ext cx="1752518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F</a:t>
                  </a:r>
                  <a:r>
                    <a:rPr lang="en-US" altLang="en-US" u="none" baseline="-25000" dirty="0" smtClean="0"/>
                    <a:t>A1</a:t>
                  </a:r>
                  <a:r>
                    <a:rPr lang="en-US" altLang="en-US" u="none" dirty="0" smtClean="0"/>
                    <a:t>, X</a:t>
                  </a:r>
                  <a:r>
                    <a:rPr lang="en-US" altLang="en-US" u="none" baseline="-25000" dirty="0" smtClean="0"/>
                    <a:t>1</a:t>
                  </a:r>
                  <a:endParaRPr lang="en-US" altLang="en-US" u="none" dirty="0"/>
                </a:p>
              </p:txBody>
            </p:sp>
          </p:grp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447934" y="3762093"/>
              <a:ext cx="1077862" cy="1810944"/>
              <a:chOff x="5563390" y="3656865"/>
              <a:chExt cx="1077862" cy="1810944"/>
            </a:xfrm>
          </p:grpSpPr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6096765" y="3656865"/>
                <a:ext cx="0" cy="152366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>
                <a:off x="6096765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auto">
              <a:xfrm>
                <a:off x="5715783" y="5104351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563390" y="4634553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004162"/>
              <a:chOff x="6512671" y="3873226"/>
              <a:chExt cx="647035" cy="1004162"/>
            </a:xfrm>
          </p:grpSpPr>
          <p:sp>
            <p:nvSpPr>
              <p:cNvPr id="11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0" cy="99197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600171" y="5496854"/>
              <a:ext cx="1752518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1</a:t>
              </a:r>
              <a:endParaRPr lang="en-US" altLang="en-US" u="none" dirty="0"/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/>
                <a:t>V</a:t>
              </a:r>
              <a:r>
                <a:rPr lang="en-US" altLang="en-US" u="none" baseline="-25000" dirty="0"/>
                <a:t>2</a:t>
              </a:r>
              <a:r>
                <a:rPr lang="en-US" altLang="en-US" u="none" dirty="0"/>
                <a:t> 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4599334" y="4558273"/>
              <a:ext cx="658271" cy="64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/>
                <a:t>F</a:t>
              </a:r>
              <a:r>
                <a:rPr lang="en-US" altLang="en-US" u="none" baseline="-25000" dirty="0" smtClean="0"/>
                <a:t>A2</a:t>
              </a:r>
              <a:r>
                <a:rPr lang="en-US" altLang="en-US" u="none" dirty="0" smtClean="0"/>
                <a:t> </a:t>
              </a: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altLang="en-US" u="none" dirty="0" smtClean="0"/>
                <a:t>X</a:t>
              </a:r>
              <a:r>
                <a:rPr lang="en-US" altLang="en-US" u="none" baseline="-25000" dirty="0" smtClean="0"/>
                <a:t>2</a:t>
              </a:r>
              <a:endParaRPr lang="en-US" altLang="en-US" u="none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071872" y="1059100"/>
            <a:ext cx="4011168" cy="2249949"/>
            <a:chOff x="152400" y="1027005"/>
            <a:chExt cx="4011168" cy="2249949"/>
          </a:xfrm>
        </p:grpSpPr>
        <p:grpSp>
          <p:nvGrpSpPr>
            <p:cNvPr id="76" name="Group 54"/>
            <p:cNvGrpSpPr>
              <a:grpSpLocks/>
            </p:cNvGrpSpPr>
            <p:nvPr/>
          </p:nvGrpSpPr>
          <p:grpSpPr bwMode="auto">
            <a:xfrm>
              <a:off x="152400" y="1027005"/>
              <a:ext cx="3151633" cy="2249949"/>
              <a:chOff x="1295388" y="3616646"/>
              <a:chExt cx="3151487" cy="2249460"/>
            </a:xfrm>
          </p:grpSpPr>
          <p:grpSp>
            <p:nvGrpSpPr>
              <p:cNvPr id="80" name="Group 79"/>
              <p:cNvGrpSpPr>
                <a:grpSpLocks/>
              </p:cNvGrpSpPr>
              <p:nvPr/>
            </p:nvGrpSpPr>
            <p:grpSpPr bwMode="auto">
              <a:xfrm>
                <a:off x="1295388" y="3616646"/>
                <a:ext cx="2532769" cy="1880208"/>
                <a:chOff x="4952988" y="3540446"/>
                <a:chExt cx="2532769" cy="1880208"/>
              </a:xfrm>
            </p:grpSpPr>
            <p:grpSp>
              <p:nvGrpSpPr>
                <p:cNvPr id="83" name="Group 38"/>
                <p:cNvGrpSpPr>
                  <a:grpSpLocks/>
                </p:cNvGrpSpPr>
                <p:nvPr/>
              </p:nvGrpSpPr>
              <p:grpSpPr bwMode="auto">
                <a:xfrm>
                  <a:off x="5562557" y="3657325"/>
                  <a:ext cx="1077862" cy="1763329"/>
                  <a:chOff x="5562557" y="3657325"/>
                  <a:chExt cx="1077862" cy="1763329"/>
                </a:xfrm>
              </p:grpSpPr>
              <p:sp>
                <p:nvSpPr>
                  <p:cNvPr id="9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562557" y="4114426"/>
                    <a:ext cx="1066750" cy="130622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>
                      <a:defRPr/>
                    </a:pPr>
                    <a:endParaRPr lang="en-US" altLang="en-US">
                      <a:solidFill>
                        <a:srgbClr val="FFFF00"/>
                      </a:solidFill>
                      <a:latin typeface="Helvetica" pitchFamily="34" charset="0"/>
                    </a:endParaRPr>
                  </a:p>
                </p:txBody>
              </p:sp>
              <p:sp>
                <p:nvSpPr>
                  <p:cNvPr id="9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6095932" y="3657325"/>
                    <a:ext cx="0" cy="152366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sx="1000" sy="1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6095932" y="5104811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714950" y="5104811"/>
                    <a:ext cx="380982" cy="1523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8" name="Freeform 15"/>
                  <p:cNvSpPr>
                    <a:spLocks/>
                  </p:cNvSpPr>
                  <p:nvPr/>
                </p:nvSpPr>
                <p:spPr bwMode="auto">
                  <a:xfrm>
                    <a:off x="5562557" y="4635013"/>
                    <a:ext cx="1077862" cy="177761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92" y="8"/>
                      </a:cxn>
                      <a:cxn ang="0">
                        <a:pos x="240" y="104"/>
                      </a:cxn>
                      <a:cxn ang="0">
                        <a:pos x="384" y="56"/>
                      </a:cxn>
                      <a:cxn ang="0">
                        <a:pos x="528" y="56"/>
                      </a:cxn>
                      <a:cxn ang="0">
                        <a:pos x="624" y="8"/>
                      </a:cxn>
                      <a:cxn ang="0">
                        <a:pos x="672" y="56"/>
                      </a:cxn>
                      <a:cxn ang="0">
                        <a:pos x="672" y="104"/>
                      </a:cxn>
                    </a:cxnLst>
                    <a:rect l="0" t="0" r="r" b="b"/>
                    <a:pathLst>
                      <a:path w="679" h="112">
                        <a:moveTo>
                          <a:pt x="0" y="56"/>
                        </a:moveTo>
                        <a:cubicBezTo>
                          <a:pt x="76" y="28"/>
                          <a:pt x="152" y="0"/>
                          <a:pt x="192" y="8"/>
                        </a:cubicBezTo>
                        <a:cubicBezTo>
                          <a:pt x="231" y="15"/>
                          <a:pt x="207" y="95"/>
                          <a:pt x="240" y="104"/>
                        </a:cubicBezTo>
                        <a:cubicBezTo>
                          <a:pt x="272" y="112"/>
                          <a:pt x="336" y="64"/>
                          <a:pt x="384" y="56"/>
                        </a:cubicBezTo>
                        <a:cubicBezTo>
                          <a:pt x="432" y="48"/>
                          <a:pt x="488" y="63"/>
                          <a:pt x="528" y="56"/>
                        </a:cubicBezTo>
                        <a:cubicBezTo>
                          <a:pt x="567" y="48"/>
                          <a:pt x="600" y="8"/>
                          <a:pt x="624" y="8"/>
                        </a:cubicBezTo>
                        <a:cubicBezTo>
                          <a:pt x="648" y="8"/>
                          <a:pt x="664" y="40"/>
                          <a:pt x="672" y="56"/>
                        </a:cubicBezTo>
                        <a:cubicBezTo>
                          <a:pt x="679" y="71"/>
                          <a:pt x="675" y="87"/>
                          <a:pt x="672" y="104"/>
                        </a:cubicBezTo>
                      </a:path>
                    </a:pathLst>
                  </a:custGeom>
                  <a:noFill/>
                  <a:ln w="381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sx="1000" sy="1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4" name="Group 37"/>
                <p:cNvGrpSpPr>
                  <a:grpSpLocks/>
                </p:cNvGrpSpPr>
                <p:nvPr/>
              </p:nvGrpSpPr>
              <p:grpSpPr bwMode="auto">
                <a:xfrm>
                  <a:off x="4952988" y="3885875"/>
                  <a:ext cx="914355" cy="733483"/>
                  <a:chOff x="4952988" y="3885875"/>
                  <a:chExt cx="914355" cy="733483"/>
                </a:xfrm>
              </p:grpSpPr>
              <p:grpSp>
                <p:nvGrpSpPr>
                  <p:cNvPr id="9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044421" y="3885875"/>
                    <a:ext cx="822922" cy="533284"/>
                    <a:chOff x="5044421" y="3885875"/>
                    <a:chExt cx="822922" cy="533284"/>
                  </a:xfrm>
                </p:grpSpPr>
                <p:sp>
                  <p:nvSpPr>
                    <p:cNvPr id="92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044421" y="3885875"/>
                      <a:ext cx="82292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67343" y="3885875"/>
                      <a:ext cx="0" cy="53328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9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52988" y="3973168"/>
                    <a:ext cx="685768" cy="6461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outerShdw dist="25400" sx="1000" sy="1000" algn="ctr" rotWithShape="0">
                      <a:srgbClr val="000000"/>
                    </a:outerShdw>
                  </a:effectLst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altLang="en-US" u="none" dirty="0" smtClean="0">
                        <a:latin typeface="Helvetica" pitchFamily="34" charset="0"/>
                      </a:rPr>
                      <a:t>F</a:t>
                    </a:r>
                    <a:r>
                      <a:rPr lang="en-US" altLang="en-US" u="none" baseline="-25000" dirty="0" smtClean="0">
                        <a:latin typeface="Helvetica" pitchFamily="34" charset="0"/>
                      </a:rPr>
                      <a:t>A0</a:t>
                    </a:r>
                    <a:r>
                      <a:rPr lang="en-US" altLang="en-US" u="none" dirty="0" smtClean="0">
                        <a:latin typeface="Helvetica" pitchFamily="34" charset="0"/>
                      </a:rPr>
                      <a:t> X</a:t>
                    </a:r>
                    <a:r>
                      <a:rPr lang="en-US" altLang="en-US" u="none" baseline="-25000" dirty="0" smtClean="0">
                        <a:latin typeface="Helvetica" pitchFamily="34" charset="0"/>
                      </a:rPr>
                      <a:t>0</a:t>
                    </a:r>
                    <a:endParaRPr lang="en-US" altLang="en-US" u="none" dirty="0">
                      <a:latin typeface="Helvetica" pitchFamily="34" charset="0"/>
                    </a:endParaRPr>
                  </a:p>
                </p:txBody>
              </p:sp>
            </p:grpSp>
            <p:grpSp>
              <p:nvGrpSpPr>
                <p:cNvPr id="85" name="Group 40"/>
                <p:cNvGrpSpPr>
                  <a:grpSpLocks/>
                </p:cNvGrpSpPr>
                <p:nvPr/>
              </p:nvGrpSpPr>
              <p:grpSpPr bwMode="auto">
                <a:xfrm>
                  <a:off x="5733239" y="3540446"/>
                  <a:ext cx="1752518" cy="1335814"/>
                  <a:chOff x="5733239" y="3540446"/>
                  <a:chExt cx="1752518" cy="1335814"/>
                </a:xfrm>
              </p:grpSpPr>
              <p:grpSp>
                <p:nvGrpSpPr>
                  <p:cNvPr id="86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6324521" y="3885875"/>
                    <a:ext cx="731486" cy="990385"/>
                    <a:chOff x="6324521" y="3885875"/>
                    <a:chExt cx="731486" cy="990385"/>
                  </a:xfrm>
                </p:grpSpPr>
                <p:sp>
                  <p:nvSpPr>
                    <p:cNvPr id="88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324521" y="3885875"/>
                      <a:ext cx="73148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9" name="Line 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324521" y="3885875"/>
                      <a:ext cx="0" cy="99038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dist="35921" sx="1000" sy="1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8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33239" y="3540446"/>
                    <a:ext cx="1752518" cy="369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defRPr/>
                    </a:pPr>
                    <a:r>
                      <a:rPr lang="en-US" altLang="en-US" u="none" dirty="0" smtClean="0"/>
                      <a:t>F</a:t>
                    </a:r>
                    <a:r>
                      <a:rPr lang="en-US" altLang="en-US" u="none" baseline="-25000" dirty="0" smtClean="0"/>
                      <a:t>A1</a:t>
                    </a:r>
                    <a:r>
                      <a:rPr lang="en-US" altLang="en-US" u="none" dirty="0" smtClean="0"/>
                      <a:t>, X</a:t>
                    </a:r>
                    <a:r>
                      <a:rPr lang="en-US" altLang="en-US" u="none" baseline="-25000" dirty="0" smtClean="0"/>
                      <a:t>1</a:t>
                    </a:r>
                    <a:endParaRPr lang="en-US" altLang="en-US" u="none" dirty="0"/>
                  </a:p>
                </p:txBody>
              </p:sp>
            </p:grpSp>
          </p:grpSp>
          <p:sp>
            <p:nvSpPr>
              <p:cNvPr id="81" name="Text Box 24"/>
              <p:cNvSpPr txBox="1">
                <a:spLocks noChangeArrowheads="1"/>
              </p:cNvSpPr>
              <p:nvPr/>
            </p:nvSpPr>
            <p:spPr bwMode="auto">
              <a:xfrm>
                <a:off x="1600171" y="5496854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V</a:t>
                </a:r>
                <a:r>
                  <a:rPr lang="en-US" altLang="en-US" u="none" baseline="-25000" dirty="0" smtClean="0"/>
                  <a:t>1</a:t>
                </a:r>
                <a:endParaRPr lang="en-US" altLang="en-US" u="none" dirty="0"/>
              </a:p>
            </p:txBody>
          </p:sp>
          <p:sp>
            <p:nvSpPr>
              <p:cNvPr id="82" name="Text Box 24"/>
              <p:cNvSpPr txBox="1">
                <a:spLocks noChangeArrowheads="1"/>
              </p:cNvSpPr>
              <p:nvPr/>
            </p:nvSpPr>
            <p:spPr bwMode="auto">
              <a:xfrm>
                <a:off x="3380124" y="4189716"/>
                <a:ext cx="1066751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/>
                  <a:t>V</a:t>
                </a:r>
                <a:r>
                  <a:rPr lang="en-US" altLang="en-US" u="none" baseline="-25000" dirty="0"/>
                  <a:t>2</a:t>
                </a:r>
                <a:r>
                  <a:rPr lang="en-US" altLang="en-US" u="none" dirty="0"/>
                  <a:t> </a:t>
                </a:r>
              </a:p>
            </p:txBody>
          </p:sp>
        </p:grpSp>
        <p:sp>
          <p:nvSpPr>
            <p:cNvPr id="77" name="AutoShape 25"/>
            <p:cNvSpPr>
              <a:spLocks noChangeArrowheads="1"/>
            </p:cNvSpPr>
            <p:nvPr/>
          </p:nvSpPr>
          <p:spPr bwMode="auto">
            <a:xfrm rot="5400000">
              <a:off x="2536931" y="907352"/>
              <a:ext cx="420688" cy="1001713"/>
            </a:xfrm>
            <a:prstGeom prst="can">
              <a:avLst>
                <a:gd name="adj" fmla="val 3961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27"/>
            <p:cNvSpPr>
              <a:spLocks noChangeShapeType="1"/>
            </p:cNvSpPr>
            <p:nvPr/>
          </p:nvSpPr>
          <p:spPr bwMode="auto">
            <a:xfrm>
              <a:off x="3205269" y="1407414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23"/>
            <p:cNvSpPr txBox="1">
              <a:spLocks noChangeArrowheads="1"/>
            </p:cNvSpPr>
            <p:nvPr/>
          </p:nvSpPr>
          <p:spPr bwMode="auto">
            <a:xfrm>
              <a:off x="3560064" y="1197864"/>
              <a:ext cx="6035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A2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baseline="-25000" dirty="0" smtClean="0">
                  <a:latin typeface="Helvetica" pitchFamily="34" charset="0"/>
                </a:rPr>
                <a:t>2</a:t>
              </a:r>
              <a:endParaRPr lang="en-US" altLang="en-US" u="none" dirty="0">
                <a:latin typeface="Helvetica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916168" y="539109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744968" y="539109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3" name="Chart 102"/>
          <p:cNvGraphicFramePr/>
          <p:nvPr>
            <p:extLst>
              <p:ext uri="{D42A27DB-BD31-4B8C-83A1-F6EECF244321}">
                <p14:modId xmlns:p14="http://schemas.microsoft.com/office/powerpoint/2010/main" val="3849357818"/>
              </p:ext>
            </p:extLst>
          </p:nvPr>
        </p:nvGraphicFramePr>
        <p:xfrm>
          <a:off x="0" y="3309049"/>
          <a:ext cx="480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" name="Rectangle 103"/>
          <p:cNvSpPr/>
          <p:nvPr/>
        </p:nvSpPr>
        <p:spPr>
          <a:xfrm>
            <a:off x="552062" y="5334000"/>
            <a:ext cx="1792224" cy="54864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355044" y="3734483"/>
            <a:ext cx="1792224" cy="219456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Conversion, X</a:t>
            </a:r>
            <a:r>
              <a:rPr lang="en-US" baseline="-25000" dirty="0" smtClean="0">
                <a:solidFill>
                  <a:srgbClr val="7030A0"/>
                </a:solidFill>
              </a:rPr>
              <a:t>A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416" y="990600"/>
            <a:ext cx="8229600" cy="53339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Conversion is convenient for relating: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, V, </a:t>
            </a:r>
            <a:r>
              <a:rPr lang="el-GR" sz="24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υ</a:t>
            </a:r>
            <a:r>
              <a:rPr lang="en-US" sz="2400" dirty="0" smtClean="0"/>
              <a:t>,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,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,  and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058573"/>
              </p:ext>
            </p:extLst>
          </p:nvPr>
        </p:nvGraphicFramePr>
        <p:xfrm>
          <a:off x="1885950" y="3200400"/>
          <a:ext cx="5372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3" imgW="5371920" imgH="609480" progId="Equation.3">
                  <p:embed/>
                </p:oleObj>
              </mc:Choice>
              <mc:Fallback>
                <p:oleObj name="Equation" r:id="rId3" imgW="537192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200400"/>
                        <a:ext cx="5372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021158"/>
              </p:ext>
            </p:extLst>
          </p:nvPr>
        </p:nvGraphicFramePr>
        <p:xfrm>
          <a:off x="3220616" y="1447799"/>
          <a:ext cx="2743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5" imgW="2743200" imgH="368280" progId="Equation.3">
                  <p:embed/>
                </p:oleObj>
              </mc:Choice>
              <mc:Fallback>
                <p:oleObj name="Equation" r:id="rId5" imgW="274320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616" y="1447799"/>
                        <a:ext cx="27432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632" y="1904999"/>
            <a:ext cx="89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Choose limiting reactant A as basis of calculation and normalize:</a:t>
            </a:r>
            <a:endParaRPr lang="en-US" sz="2400" dirty="0"/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333391"/>
              </p:ext>
            </p:extLst>
          </p:nvPr>
        </p:nvGraphicFramePr>
        <p:xfrm>
          <a:off x="3251200" y="2438400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7" imgW="2641320" imgH="609480" progId="Equation.3">
                  <p:embed/>
                </p:oleObj>
              </mc:Choice>
              <mc:Fallback>
                <p:oleObj name="Equation" r:id="rId7" imgW="264132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438400"/>
                        <a:ext cx="264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9969" y="4038600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00CC"/>
                </a:solidFill>
              </a:rPr>
              <a:t>BATCH</a:t>
            </a:r>
          </a:p>
          <a:p>
            <a:pPr algn="r"/>
            <a:r>
              <a:rPr lang="en-US" sz="2000" b="1" dirty="0" smtClean="0">
                <a:solidFill>
                  <a:srgbClr val="0000CC"/>
                </a:solidFill>
              </a:rPr>
              <a:t>SYSTEM: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5322" y="4224456"/>
            <a:ext cx="7242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“Moles A fed” is the amount of A at the start of the reactor (t=0)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815245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FLOW</a:t>
            </a:r>
          </a:p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SYSTEM: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3953" y="5001101"/>
            <a:ext cx="6075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“Moles A fed” is the amount of A entering the reactor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9654" y="5867400"/>
            <a:ext cx="6604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Usually pick the basis to be the limiting reagent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Conversion Example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6474" y="990600"/>
            <a:ext cx="197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+ 2B → 2C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68911" y="1447800"/>
            <a:ext cx="5006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 with 1 mole of A &amp; 1 mole of 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68348" y="2057400"/>
            <a:ext cx="560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A is the basis and at the end we have: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2773" y="2590800"/>
            <a:ext cx="7698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mole A, 1 mole B ↔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0/1 = 0 (no reaction)</a:t>
            </a:r>
          </a:p>
          <a:p>
            <a:r>
              <a:rPr lang="en-US" sz="2400" dirty="0" smtClean="0"/>
              <a:t>½ mole A, 0 mole B ↔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0.5/1 = 1/2</a:t>
            </a:r>
          </a:p>
          <a:p>
            <a:r>
              <a:rPr lang="en-US" sz="2400" dirty="0" smtClean="0"/>
              <a:t>0 mole A, -1 mole B ↔ X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1/1 = 1 (complete reaction)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43200" y="3733800"/>
            <a:ext cx="1524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28356" y="3962400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Not possible!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33" y="4343400"/>
            <a:ext cx="8930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correct approach is to take B as the basis because B is the limiting reagent</a:t>
            </a:r>
          </a:p>
          <a:p>
            <a:r>
              <a:rPr lang="en-US" sz="2400" dirty="0" smtClean="0"/>
              <a:t>At the end we have: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5915" y="5562600"/>
            <a:ext cx="7692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mole A, 1 mole B ↔ X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0/1 = 0 (no reaction)</a:t>
            </a:r>
          </a:p>
          <a:p>
            <a:r>
              <a:rPr lang="en-US" sz="2400" dirty="0" smtClean="0"/>
              <a:t>½ mole A, 0 mole B ↔ X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1/1 = 1 (complete reaction)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Expressing other Components in Terms of Conversion of A (X</a:t>
            </a:r>
            <a:r>
              <a:rPr lang="en-US" baseline="-25000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415177"/>
              </p:ext>
            </p:extLst>
          </p:nvPr>
        </p:nvGraphicFramePr>
        <p:xfrm>
          <a:off x="1498600" y="1219200"/>
          <a:ext cx="314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0" name="Equation" r:id="rId3" imgW="3149280" imgH="723600" progId="Equation.3">
                  <p:embed/>
                </p:oleObj>
              </mc:Choice>
              <mc:Fallback>
                <p:oleObj name="Equation" r:id="rId3" imgW="314928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219200"/>
                        <a:ext cx="3149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361" y="2148245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00CC"/>
                </a:solidFill>
              </a:rPr>
              <a:t>BATCH</a:t>
            </a:r>
          </a:p>
          <a:p>
            <a:pPr algn="r"/>
            <a:r>
              <a:rPr lang="en-US" sz="2000" b="1" dirty="0" smtClean="0">
                <a:solidFill>
                  <a:srgbClr val="0000CC"/>
                </a:solidFill>
              </a:rPr>
              <a:t>SYSTEM: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714" y="1981200"/>
            <a:ext cx="770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Longer reactant is in reactor, more reactant is converted to product (until reactant is consumed or the reaction reaches equilibrium)</a:t>
            </a:r>
          </a:p>
          <a:p>
            <a:r>
              <a:rPr lang="en-US" sz="2000" dirty="0" smtClean="0">
                <a:latin typeface="Cambria Math"/>
                <a:ea typeface="Cambria Math"/>
              </a:rPr>
              <a:t>∴ </a:t>
            </a:r>
            <a:r>
              <a:rPr lang="en-US" sz="2000" dirty="0" smtClean="0">
                <a:ea typeface="Cambria Math"/>
              </a:rPr>
              <a:t>Conversion (</a:t>
            </a:r>
            <a:r>
              <a:rPr lang="en-US" sz="2000" dirty="0" err="1" smtClean="0">
                <a:ea typeface="Cambria Math"/>
              </a:rPr>
              <a:t>X</a:t>
            </a:r>
            <a:r>
              <a:rPr lang="en-US" sz="2000" baseline="-25000" dirty="0" err="1" smtClean="0">
                <a:ea typeface="Cambria Math"/>
              </a:rPr>
              <a:t>j</a:t>
            </a:r>
            <a:r>
              <a:rPr lang="en-US" sz="2000" dirty="0" smtClean="0">
                <a:ea typeface="Cambria Math"/>
              </a:rPr>
              <a:t>) is a function of time (t) in the batch reactor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275092"/>
              </p:ext>
            </p:extLst>
          </p:nvPr>
        </p:nvGraphicFramePr>
        <p:xfrm>
          <a:off x="3168491" y="3048000"/>
          <a:ext cx="39544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" name="Equation" r:id="rId5" imgW="3276360" imgH="380880" progId="Equation.3">
                  <p:embed/>
                </p:oleObj>
              </mc:Choice>
              <mc:Fallback>
                <p:oleObj name="Equation" r:id="rId5" imgW="327636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491" y="3048000"/>
                        <a:ext cx="395446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752600" y="3601402"/>
            <a:ext cx="5069046" cy="707886"/>
            <a:chOff x="1407954" y="3539490"/>
            <a:chExt cx="5069046" cy="707886"/>
          </a:xfrm>
        </p:grpSpPr>
        <p:sp>
          <p:nvSpPr>
            <p:cNvPr id="7" name="TextBox 6"/>
            <p:cNvSpPr txBox="1"/>
            <p:nvPr/>
          </p:nvSpPr>
          <p:spPr>
            <a:xfrm>
              <a:off x="1407954" y="3539490"/>
              <a:ext cx="20210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00CC"/>
                  </a:solidFill>
                </a:rPr>
                <a:t>Moles A in reactor at time t</a:t>
              </a:r>
              <a:endParaRPr lang="en-US" sz="2000" dirty="0">
                <a:solidFill>
                  <a:srgbClr val="0000CC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68657" y="369337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2060" y="3539490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Moles A fed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0877" y="364765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-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5400" y="3539490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Moles A consumed</a:t>
              </a:r>
            </a:p>
          </p:txBody>
        </p:sp>
      </p:grp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073562"/>
              </p:ext>
            </p:extLst>
          </p:nvPr>
        </p:nvGraphicFramePr>
        <p:xfrm>
          <a:off x="3048000" y="4459287"/>
          <a:ext cx="30257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2" name="Equation" r:id="rId7" imgW="2743200" imgH="380880" progId="Equation.DSMT4">
                  <p:embed/>
                </p:oleObj>
              </mc:Choice>
              <mc:Fallback>
                <p:oleObj name="Equation" r:id="rId7" imgW="2743200" imgH="380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59287"/>
                        <a:ext cx="30257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22539"/>
              </p:ext>
            </p:extLst>
          </p:nvPr>
        </p:nvGraphicFramePr>
        <p:xfrm>
          <a:off x="762000" y="4995862"/>
          <a:ext cx="334486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3" name="Equation" r:id="rId9" imgW="3047760" imgH="723600" progId="Equation.3">
                  <p:embed/>
                </p:oleObj>
              </mc:Choice>
              <mc:Fallback>
                <p:oleObj name="Equation" r:id="rId9" imgW="3047760" imgH="723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95862"/>
                        <a:ext cx="3344862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269889"/>
              </p:ext>
            </p:extLst>
          </p:nvPr>
        </p:nvGraphicFramePr>
        <p:xfrm>
          <a:off x="4807903" y="4995862"/>
          <a:ext cx="33877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4" name="Equation" r:id="rId11" imgW="3085920" imgH="723600" progId="Equation.3">
                  <p:embed/>
                </p:oleObj>
              </mc:Choice>
              <mc:Fallback>
                <p:oleObj name="Equation" r:id="rId11" imgW="3085920" imgH="723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7903" y="4995862"/>
                        <a:ext cx="338772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408044"/>
              </p:ext>
            </p:extLst>
          </p:nvPr>
        </p:nvGraphicFramePr>
        <p:xfrm>
          <a:off x="585787" y="5757862"/>
          <a:ext cx="33734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5" name="Equation" r:id="rId13" imgW="3073320" imgH="723600" progId="Equation.3">
                  <p:embed/>
                </p:oleObj>
              </mc:Choice>
              <mc:Fallback>
                <p:oleObj name="Equation" r:id="rId13" imgW="3073320" imgH="723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" y="5757862"/>
                        <a:ext cx="337343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64313"/>
              </p:ext>
            </p:extLst>
          </p:nvPr>
        </p:nvGraphicFramePr>
        <p:xfrm>
          <a:off x="4545012" y="5946775"/>
          <a:ext cx="40132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" name="Equation" r:id="rId15" imgW="3657600" imgH="380880" progId="Equation.3">
                  <p:embed/>
                </p:oleObj>
              </mc:Choice>
              <mc:Fallback>
                <p:oleObj name="Equation" r:id="rId15" imgW="3657600" imgH="380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2" y="5946775"/>
                        <a:ext cx="40132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143000" y="4599622"/>
            <a:ext cx="1295400" cy="960120"/>
            <a:chOff x="1493520" y="4404360"/>
            <a:chExt cx="1295400" cy="960120"/>
          </a:xfrm>
        </p:grpSpPr>
        <p:sp>
          <p:nvSpPr>
            <p:cNvPr id="19" name="Oval 18"/>
            <p:cNvSpPr/>
            <p:nvPr/>
          </p:nvSpPr>
          <p:spPr>
            <a:xfrm>
              <a:off x="2514600" y="5090160"/>
              <a:ext cx="274320" cy="27432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9" idx="1"/>
            </p:cNvCxnSpPr>
            <p:nvPr/>
          </p:nvCxnSpPr>
          <p:spPr>
            <a:xfrm rot="16200000" flipV="1">
              <a:off x="2179321" y="4754880"/>
              <a:ext cx="405933" cy="3449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93520" y="4404360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reactant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48400" y="4538662"/>
            <a:ext cx="1343867" cy="1005840"/>
            <a:chOff x="6598920" y="4343400"/>
            <a:chExt cx="1343867" cy="1005840"/>
          </a:xfrm>
        </p:grpSpPr>
        <p:sp>
          <p:nvSpPr>
            <p:cNvPr id="20" name="Oval 19"/>
            <p:cNvSpPr/>
            <p:nvPr/>
          </p:nvSpPr>
          <p:spPr>
            <a:xfrm>
              <a:off x="6598920" y="5074920"/>
              <a:ext cx="274320" cy="27432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 flipH="1" flipV="1">
              <a:off x="6621780" y="4747261"/>
              <a:ext cx="411481" cy="2133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903720" y="4343400"/>
              <a:ext cx="1039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product</a:t>
              </a:r>
            </a:p>
          </p:txBody>
        </p:sp>
      </p:grpSp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865999"/>
              </p:ext>
            </p:extLst>
          </p:nvPr>
        </p:nvGraphicFramePr>
        <p:xfrm>
          <a:off x="5105400" y="1278731"/>
          <a:ext cx="25320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" name="Equation" r:id="rId17" imgW="2819160" imgH="672840" progId="Equation.3">
                  <p:embed/>
                </p:oleObj>
              </mc:Choice>
              <mc:Fallback>
                <p:oleObj name="Equation" r:id="rId17" imgW="2819160" imgH="672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78731"/>
                        <a:ext cx="253206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other Components in Terms of Conversion of A (X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64499"/>
              </p:ext>
            </p:extLst>
          </p:nvPr>
        </p:nvGraphicFramePr>
        <p:xfrm>
          <a:off x="1981200" y="2122170"/>
          <a:ext cx="525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" name="Equation" r:id="rId3" imgW="5257800" imgH="863280" progId="Equation.3">
                  <p:embed/>
                </p:oleObj>
              </mc:Choice>
              <mc:Fallback>
                <p:oleObj name="Equation" r:id="rId3" imgW="5257800" imgH="863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22170"/>
                        <a:ext cx="5257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436580"/>
              </p:ext>
            </p:extLst>
          </p:nvPr>
        </p:nvGraphicFramePr>
        <p:xfrm>
          <a:off x="2317750" y="4126230"/>
          <a:ext cx="4508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3" name="Equation" r:id="rId5" imgW="4508280" imgH="672840" progId="Equation.3">
                  <p:embed/>
                </p:oleObj>
              </mc:Choice>
              <mc:Fallback>
                <p:oleObj name="Equation" r:id="rId5" imgW="4508280" imgH="6728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4126230"/>
                        <a:ext cx="4508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6576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 smtClean="0">
                <a:latin typeface="Symbol" pitchFamily="18" charset="2"/>
              </a:rPr>
              <a:t>n</a:t>
            </a:r>
            <a:r>
              <a:rPr lang="en-US" sz="2100" baseline="-25000" dirty="0" err="1" smtClean="0"/>
              <a:t>j</a:t>
            </a:r>
            <a:r>
              <a:rPr lang="en-US" sz="2100" dirty="0" smtClean="0">
                <a:latin typeface="Arial"/>
                <a:cs typeface="Arial"/>
              </a:rPr>
              <a:t>≡ stoichiometric coefficient;   positive for products, negative for reactants</a:t>
            </a:r>
            <a:endParaRPr lang="en-US" sz="2100" dirty="0" smtClean="0">
              <a:latin typeface="Symbol" pitchFamily="18" charset="2"/>
            </a:endParaRP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61001"/>
              </p:ext>
            </p:extLst>
          </p:nvPr>
        </p:nvGraphicFramePr>
        <p:xfrm>
          <a:off x="3429000" y="5015230"/>
          <a:ext cx="257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4" name="Equation" r:id="rId7" imgW="2577960" imgH="431640" progId="Equation.DSMT4">
                  <p:embed/>
                </p:oleObj>
              </mc:Choice>
              <mc:Fallback>
                <p:oleObj name="Equation" r:id="rId7" imgW="257796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15230"/>
                        <a:ext cx="2578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428167"/>
              </p:ext>
            </p:extLst>
          </p:nvPr>
        </p:nvGraphicFramePr>
        <p:xfrm>
          <a:off x="2717800" y="5497830"/>
          <a:ext cx="4241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5" name="Equation" r:id="rId9" imgW="4241520" imgH="965160" progId="Equation.DSMT4">
                  <p:embed/>
                </p:oleObj>
              </mc:Choice>
              <mc:Fallback>
                <p:oleObj name="Equation" r:id="rId9" imgW="4241520" imgH="9651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5497830"/>
                        <a:ext cx="4241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77351" y="2948940"/>
            <a:ext cx="7576049" cy="707886"/>
            <a:chOff x="308905" y="3539490"/>
            <a:chExt cx="7576049" cy="707886"/>
          </a:xfrm>
        </p:grpSpPr>
        <p:sp>
          <p:nvSpPr>
            <p:cNvPr id="15" name="TextBox 14"/>
            <p:cNvSpPr txBox="1"/>
            <p:nvPr/>
          </p:nvSpPr>
          <p:spPr>
            <a:xfrm>
              <a:off x="308905" y="3539490"/>
              <a:ext cx="20210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00CC"/>
                  </a:solidFill>
                </a:rPr>
                <a:t>Total moles in reactor at time t</a:t>
              </a:r>
              <a:endParaRPr lang="en-US" sz="2000" dirty="0">
                <a:solidFill>
                  <a:srgbClr val="0000CC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9608" y="369337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03354" y="3539490"/>
              <a:ext cx="1428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Total moles fed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83514" y="3647658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+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51154" y="3539490"/>
              <a:ext cx="3733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CC"/>
                  </a:solidFill>
                </a:rPr>
                <a:t>total moles products formed minus reactants consumed </a:t>
              </a:r>
            </a:p>
          </p:txBody>
        </p:sp>
      </p:grpSp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92901"/>
              </p:ext>
            </p:extLst>
          </p:nvPr>
        </p:nvGraphicFramePr>
        <p:xfrm>
          <a:off x="1498600" y="1295400"/>
          <a:ext cx="314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6" name="Equation" r:id="rId11" imgW="3149280" imgH="723600" progId="Equation.3">
                  <p:embed/>
                </p:oleObj>
              </mc:Choice>
              <mc:Fallback>
                <p:oleObj name="Equation" r:id="rId11" imgW="3149280" imgH="723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295400"/>
                        <a:ext cx="3149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527324"/>
              </p:ext>
            </p:extLst>
          </p:nvPr>
        </p:nvGraphicFramePr>
        <p:xfrm>
          <a:off x="5105400" y="1354137"/>
          <a:ext cx="25320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7" name="Equation" r:id="rId13" imgW="2819160" imgH="672840" progId="Equation.3">
                  <p:embed/>
                </p:oleObj>
              </mc:Choice>
              <mc:Fallback>
                <p:oleObj name="Equation" r:id="rId13" imgW="2819160" imgH="672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54137"/>
                        <a:ext cx="253206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ecture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1685</Words>
  <Application>Microsoft Office PowerPoint</Application>
  <PresentationFormat>On-screen Show (4:3)</PresentationFormat>
  <Paragraphs>377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微軟正黑體</vt:lpstr>
      <vt:lpstr>Arial</vt:lpstr>
      <vt:lpstr>Calibri</vt:lpstr>
      <vt:lpstr>Cambria Math</vt:lpstr>
      <vt:lpstr>Cordia New</vt:lpstr>
      <vt:lpstr>Helvetica</vt:lpstr>
      <vt:lpstr>新細明體</vt:lpstr>
      <vt:lpstr>Segoe UI</vt:lpstr>
      <vt:lpstr>Symbol</vt:lpstr>
      <vt:lpstr>Times New Roman</vt:lpstr>
      <vt:lpstr>Office Theme</vt:lpstr>
      <vt:lpstr>lecture slide template</vt:lpstr>
      <vt:lpstr>Equation</vt:lpstr>
      <vt:lpstr>Review: Batch Reactor Basic Molar Balance</vt:lpstr>
      <vt:lpstr>Review: CSTR Basic Molar Balance</vt:lpstr>
      <vt:lpstr>Review: Molar Balance – PFR</vt:lpstr>
      <vt:lpstr>Review: Molar Balance- Packed Bed Reactor (PBR)</vt:lpstr>
      <vt:lpstr>L3: Conversion and Reactors in Series</vt:lpstr>
      <vt:lpstr>Conversion, XA</vt:lpstr>
      <vt:lpstr>Conversion Example</vt:lpstr>
      <vt:lpstr>Expressing other Components in Terms of Conversion of A (XA)</vt:lpstr>
      <vt:lpstr>Expressing other Components in Terms of Conversion of A (XA)</vt:lpstr>
      <vt:lpstr>Batch Reactor Design Equation with Xj </vt:lpstr>
      <vt:lpstr>Flow and Conversion</vt:lpstr>
      <vt:lpstr>CSTR Design Equation &amp; Xj</vt:lpstr>
      <vt:lpstr>PFR Design Equation &amp; Xj</vt:lpstr>
      <vt:lpstr>PBR Design Equation &amp; Xj</vt:lpstr>
      <vt:lpstr>Sizing CSTRs</vt:lpstr>
      <vt:lpstr>Sizing a CSTR with a Levenspiel Plot</vt:lpstr>
      <vt:lpstr>Sizing PFRs</vt:lpstr>
      <vt:lpstr>Sizing a PFR with a Levenspiel Plot</vt:lpstr>
      <vt:lpstr>Sizing a PFR with a Levenspiel Plot</vt:lpstr>
      <vt:lpstr>Numerical Evaluation of Integrals (A.4)</vt:lpstr>
      <vt:lpstr>Sizing a PFR with a Levenspiel Plot</vt:lpstr>
      <vt:lpstr>Reactors in Series</vt:lpstr>
      <vt:lpstr>2 CSTRs in Series</vt:lpstr>
      <vt:lpstr>2 CSTRs in Series</vt:lpstr>
      <vt:lpstr>2 CSTRs in Series</vt:lpstr>
      <vt:lpstr>2 PFRs in Series</vt:lpstr>
      <vt:lpstr>Combinations of CSTRs &amp; PFRs in Series</vt:lpstr>
      <vt:lpstr>Reactors in Series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</dc:creator>
  <cp:lastModifiedBy>Mary</cp:lastModifiedBy>
  <cp:revision>204</cp:revision>
  <cp:lastPrinted>2013-01-18T16:46:35Z</cp:lastPrinted>
  <dcterms:created xsi:type="dcterms:W3CDTF">2009-01-26T04:44:49Z</dcterms:created>
  <dcterms:modified xsi:type="dcterms:W3CDTF">2015-08-23T20:52:53Z</dcterms:modified>
</cp:coreProperties>
</file>